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60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leiter" initials="ll" lastIdx="2" clrIdx="0">
    <p:extLst>
      <p:ext uri="{19B8F6BF-5375-455C-9EA6-DF929625EA0E}">
        <p15:presenceInfo xmlns:p15="http://schemas.microsoft.com/office/powerpoint/2012/main" userId="e69f6ce56f6a8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D57C-FA52-464D-B8EE-3576B1CDAFA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3DF35-8227-47D4-BA48-A466EF19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3DF35-8227-47D4-BA48-A466EF193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DF35-8227-47D4-BA48-A466EF193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F94C-FDB7-4B86-AB12-095DA9D2834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2037-75A0-49E9-BBFF-EB61AEFD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847"/>
            <a:ext cx="9144000" cy="23876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3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Cardiorenal</a:t>
            </a:r>
            <a: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Outcomes with </a:t>
            </a:r>
            <a:b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Dapagliflozin</a:t>
            </a:r>
            <a: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vs. Placebo by </a:t>
            </a:r>
            <a:b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Baseline Glucose Lowering Agents </a:t>
            </a:r>
            <a:b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Analyses from DECLARE-TIMI 58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912" y="4225657"/>
            <a:ext cx="8990175" cy="165576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900" b="1" dirty="0" err="1"/>
              <a:t>Avivit</a:t>
            </a:r>
            <a:r>
              <a:rPr lang="en-US" sz="1900" b="1" dirty="0"/>
              <a:t> </a:t>
            </a:r>
            <a:r>
              <a:rPr lang="en-US" sz="1800" b="1" dirty="0"/>
              <a:t>Cahn</a:t>
            </a:r>
            <a:r>
              <a:rPr lang="en-US" sz="1900" dirty="0"/>
              <a:t>, Stephen D. </a:t>
            </a:r>
            <a:r>
              <a:rPr lang="en-US" sz="1900" dirty="0" err="1"/>
              <a:t>Wiviott</a:t>
            </a:r>
            <a:r>
              <a:rPr lang="en-US" sz="1900" dirty="0"/>
              <a:t>, </a:t>
            </a:r>
            <a:r>
              <a:rPr lang="en-US" sz="1900" dirty="0" err="1"/>
              <a:t>Ofri</a:t>
            </a:r>
            <a:r>
              <a:rPr lang="en-US" sz="1900" dirty="0"/>
              <a:t> </a:t>
            </a:r>
            <a:r>
              <a:rPr lang="en-US" sz="1900" dirty="0" err="1"/>
              <a:t>Mosenzon</a:t>
            </a:r>
            <a:r>
              <a:rPr lang="en-US" sz="1900" dirty="0"/>
              <a:t>, Sabina A. Murphy, Erica L. Goodrich, </a:t>
            </a:r>
            <a:r>
              <a:rPr lang="en-US" sz="1900" dirty="0" err="1"/>
              <a:t>Ilan</a:t>
            </a:r>
            <a:r>
              <a:rPr lang="en-US" sz="1900" dirty="0"/>
              <a:t> </a:t>
            </a:r>
            <a:r>
              <a:rPr lang="en-US" sz="1900" dirty="0" err="1"/>
              <a:t>Yanuv</a:t>
            </a:r>
            <a:r>
              <a:rPr lang="en-US" sz="1900" dirty="0"/>
              <a:t>, Aliza </a:t>
            </a:r>
            <a:r>
              <a:rPr lang="en-US" sz="1900" dirty="0" err="1"/>
              <a:t>Rozenberg</a:t>
            </a:r>
            <a:r>
              <a:rPr lang="en-US" sz="1900" dirty="0"/>
              <a:t>, Lawrence A. Leiter, John P.H. Wilding, Deepak L. Bhatt, Darren K. McGuire, Leon </a:t>
            </a:r>
            <a:r>
              <a:rPr lang="en-US" sz="1900" dirty="0" err="1"/>
              <a:t>Litwak</a:t>
            </a:r>
            <a:r>
              <a:rPr lang="en-US" sz="1900" dirty="0"/>
              <a:t>, </a:t>
            </a:r>
            <a:r>
              <a:rPr lang="en-US" sz="1900" dirty="0" err="1"/>
              <a:t>Adriaan</a:t>
            </a:r>
            <a:r>
              <a:rPr lang="en-US" sz="1900" dirty="0"/>
              <a:t> </a:t>
            </a:r>
            <a:r>
              <a:rPr lang="en-US" sz="1900" dirty="0" err="1"/>
              <a:t>Kooy</a:t>
            </a:r>
            <a:r>
              <a:rPr lang="en-US" sz="1900" dirty="0"/>
              <a:t>, Ingrid A.M. </a:t>
            </a:r>
            <a:r>
              <a:rPr lang="en-US" sz="1900" dirty="0" err="1"/>
              <a:t>Gause</a:t>
            </a:r>
            <a:r>
              <a:rPr lang="en-US" sz="1900" dirty="0"/>
              <a:t>-Nilsson, Martin </a:t>
            </a:r>
            <a:r>
              <a:rPr lang="en-US" sz="1900" dirty="0" err="1"/>
              <a:t>Fredriksson</a:t>
            </a:r>
            <a:r>
              <a:rPr lang="en-US" sz="1900" dirty="0"/>
              <a:t>, Peter A. Johansson, Anna Maria </a:t>
            </a:r>
            <a:r>
              <a:rPr lang="en-US" sz="1900" dirty="0" err="1"/>
              <a:t>Langkilde</a:t>
            </a:r>
            <a:r>
              <a:rPr lang="en-US" sz="1900" dirty="0"/>
              <a:t>, Marc S. </a:t>
            </a:r>
            <a:r>
              <a:rPr lang="en-US" sz="1900" dirty="0" err="1"/>
              <a:t>Sabatine</a:t>
            </a:r>
            <a:r>
              <a:rPr lang="en-US" sz="1900" dirty="0"/>
              <a:t>, </a:t>
            </a:r>
            <a:r>
              <a:rPr lang="en-US" sz="1900" dirty="0" err="1"/>
              <a:t>Itamar</a:t>
            </a:r>
            <a:r>
              <a:rPr lang="en-US" sz="1900" dirty="0"/>
              <a:t> </a:t>
            </a:r>
            <a:r>
              <a:rPr lang="en-US" sz="1900" dirty="0" err="1"/>
              <a:t>Raz</a:t>
            </a:r>
            <a:endParaRPr lang="en-US" sz="1900" dirty="0"/>
          </a:p>
        </p:txBody>
      </p:sp>
      <p:pic>
        <p:nvPicPr>
          <p:cNvPr id="4" name="Picture 1" descr=" 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" y="11943"/>
            <a:ext cx="1879694" cy="1471365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9D92DD6-EF92-4244-A110-AFFC2C8AF0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" y="5377843"/>
            <a:ext cx="1324424" cy="1403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20188"/>
            <a:ext cx="12192000" cy="240030"/>
          </a:xfrm>
          <a:prstGeom prst="rect">
            <a:avLst/>
          </a:prstGeom>
          <a:gradFill flip="none" rotWithShape="1">
            <a:gsLst>
              <a:gs pos="63000">
                <a:srgbClr val="F0B23E"/>
              </a:gs>
              <a:gs pos="26000">
                <a:srgbClr val="E36B77"/>
              </a:gs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106615" y="5486400"/>
            <a:ext cx="1027057" cy="1371600"/>
            <a:chOff x="11657708" y="2117902"/>
            <a:chExt cx="1323326" cy="2370015"/>
          </a:xfrm>
        </p:grpSpPr>
        <p:pic>
          <p:nvPicPr>
            <p:cNvPr id="8" name="תמונה 61">
              <a:extLst>
                <a:ext uri="{FF2B5EF4-FFF2-40B4-BE49-F238E27FC236}">
                  <a16:creationId xmlns:a16="http://schemas.microsoft.com/office/drawing/2014/main" id="{A1CE90F5-594C-4B21-941B-8F962591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48098"/>
            <a:stretch/>
          </p:blipFill>
          <p:spPr>
            <a:xfrm>
              <a:off x="11657709" y="2117902"/>
              <a:ext cx="1323325" cy="1644802"/>
            </a:xfrm>
            <a:prstGeom prst="rect">
              <a:avLst/>
            </a:prstGeom>
            <a:noFill/>
          </p:spPr>
        </p:pic>
        <p:pic>
          <p:nvPicPr>
            <p:cNvPr id="9" name="תמונה 61">
              <a:extLst>
                <a:ext uri="{FF2B5EF4-FFF2-40B4-BE49-F238E27FC236}">
                  <a16:creationId xmlns:a16="http://schemas.microsoft.com/office/drawing/2014/main" id="{A1CE90F5-594C-4B21-941B-8F962591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77274" b="-158"/>
            <a:stretch/>
          </p:blipFill>
          <p:spPr>
            <a:xfrm>
              <a:off x="11657708" y="3762704"/>
              <a:ext cx="1323325" cy="725213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3228" y="11944"/>
            <a:ext cx="1408771" cy="1408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204" y="6082805"/>
            <a:ext cx="2893590" cy="7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39" y="-55835"/>
            <a:ext cx="622052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56" y="1691810"/>
            <a:ext cx="10937488" cy="4943165"/>
          </a:xfrm>
        </p:spPr>
        <p:txBody>
          <a:bodyPr>
            <a:noAutofit/>
          </a:bodyPr>
          <a:lstStyle/>
          <a:p>
            <a:r>
              <a:rPr lang="en-US" sz="2600" dirty="0"/>
              <a:t>The effects of </a:t>
            </a:r>
            <a:r>
              <a:rPr lang="en-US" sz="2600" dirty="0" err="1"/>
              <a:t>dapagliflozin</a:t>
            </a:r>
            <a:r>
              <a:rPr lang="en-US" sz="2600" dirty="0"/>
              <a:t> on </a:t>
            </a:r>
            <a:r>
              <a:rPr lang="en-US" sz="2600" dirty="0" err="1"/>
              <a:t>cardiorenal</a:t>
            </a:r>
            <a:r>
              <a:rPr lang="en-US" sz="2600" dirty="0"/>
              <a:t> outcomes were generally consistent regardless of baseline GLA. </a:t>
            </a:r>
          </a:p>
          <a:p>
            <a:r>
              <a:rPr lang="en-US" sz="2600" dirty="0"/>
              <a:t>Baseline metformin therapy did not modify the observed benefits of </a:t>
            </a:r>
            <a:r>
              <a:rPr lang="en-US" sz="2600" dirty="0" err="1"/>
              <a:t>dapagliflozin</a:t>
            </a:r>
            <a:r>
              <a:rPr lang="en-US" sz="2600" dirty="0"/>
              <a:t>. </a:t>
            </a:r>
          </a:p>
          <a:p>
            <a:r>
              <a:rPr lang="en-US" sz="2600" dirty="0"/>
              <a:t>CVD/HHF was more prominently reduced with </a:t>
            </a:r>
            <a:r>
              <a:rPr lang="en-US" sz="2600" dirty="0" err="1"/>
              <a:t>dapagliflozin</a:t>
            </a:r>
            <a:r>
              <a:rPr lang="en-US" sz="2600" dirty="0"/>
              <a:t> vs. placebo in the small subset of patients who used GLP-1 RA at baseline compared with those who did not.</a:t>
            </a:r>
          </a:p>
          <a:p>
            <a:r>
              <a:rPr lang="en-US" sz="2600" dirty="0"/>
              <a:t>Adverse renal outcomes and new onset sustained albuminuria were less frequent with </a:t>
            </a:r>
            <a:r>
              <a:rPr lang="en-US" sz="2600" dirty="0" err="1"/>
              <a:t>dapagliflozin</a:t>
            </a:r>
            <a:r>
              <a:rPr lang="en-US" sz="2600" dirty="0"/>
              <a:t> vs. placebo regardless of baseline GLA.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2039"/>
            <a:ext cx="12192000" cy="1397979"/>
            <a:chOff x="0" y="52039"/>
            <a:chExt cx="12192000" cy="1397979"/>
          </a:xfrm>
        </p:grpSpPr>
        <p:pic>
          <p:nvPicPr>
            <p:cNvPr id="5" name="Picture 1" descr=" 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" y="52039"/>
              <a:ext cx="1622246" cy="1178930"/>
            </a:xfrm>
            <a:prstGeom prst="rect">
              <a:avLst/>
            </a:prstGeom>
            <a:noFill/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220" y="77439"/>
              <a:ext cx="986811" cy="10456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56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 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" y="0"/>
            <a:ext cx="1891945" cy="1484580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9D92DD6-EF92-4244-A110-AFFC2C8AF0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" y="5472373"/>
            <a:ext cx="1235214" cy="13088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20188"/>
            <a:ext cx="12192000" cy="240030"/>
          </a:xfrm>
          <a:prstGeom prst="rect">
            <a:avLst/>
          </a:prstGeom>
          <a:gradFill flip="none" rotWithShape="1">
            <a:gsLst>
              <a:gs pos="63000">
                <a:srgbClr val="F0B23E"/>
              </a:gs>
              <a:gs pos="26000">
                <a:srgbClr val="E36B77"/>
              </a:gs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340790" y="5687122"/>
            <a:ext cx="792882" cy="1170878"/>
            <a:chOff x="11657708" y="2117902"/>
            <a:chExt cx="1323326" cy="2370015"/>
          </a:xfrm>
        </p:grpSpPr>
        <p:pic>
          <p:nvPicPr>
            <p:cNvPr id="10" name="תמונה 61">
              <a:extLst>
                <a:ext uri="{FF2B5EF4-FFF2-40B4-BE49-F238E27FC236}">
                  <a16:creationId xmlns:a16="http://schemas.microsoft.com/office/drawing/2014/main" id="{A1CE90F5-594C-4B21-941B-8F962591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48098"/>
            <a:stretch/>
          </p:blipFill>
          <p:spPr>
            <a:xfrm>
              <a:off x="11657709" y="2117902"/>
              <a:ext cx="1323325" cy="1644802"/>
            </a:xfrm>
            <a:prstGeom prst="rect">
              <a:avLst/>
            </a:prstGeom>
            <a:noFill/>
          </p:spPr>
        </p:pic>
        <p:pic>
          <p:nvPicPr>
            <p:cNvPr id="11" name="תמונה 61">
              <a:extLst>
                <a:ext uri="{FF2B5EF4-FFF2-40B4-BE49-F238E27FC236}">
                  <a16:creationId xmlns:a16="http://schemas.microsoft.com/office/drawing/2014/main" id="{A1CE90F5-594C-4B21-941B-8F962591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77274" b="-158"/>
            <a:stretch/>
          </p:blipFill>
          <p:spPr>
            <a:xfrm>
              <a:off x="11657708" y="3762704"/>
              <a:ext cx="1323325" cy="725213"/>
            </a:xfrm>
            <a:prstGeom prst="rect">
              <a:avLst/>
            </a:prstGeom>
            <a:noFill/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91B6C5-FC88-42C8-8BEC-4A35B066623F}"/>
              </a:ext>
            </a:extLst>
          </p:cNvPr>
          <p:cNvSpPr txBox="1">
            <a:spLocks/>
          </p:cNvSpPr>
          <p:nvPr/>
        </p:nvSpPr>
        <p:spPr>
          <a:xfrm>
            <a:off x="1676400" y="1809167"/>
            <a:ext cx="1015504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002060"/>
                </a:solidFill>
              </a:rPr>
              <a:t>The DECLARE-TIMI 58 trial was funded by AstraZeneca.</a:t>
            </a:r>
          </a:p>
          <a:p>
            <a:pPr algn="l"/>
            <a:endParaRPr lang="en-US" sz="2200" b="1" dirty="0">
              <a:solidFill>
                <a:srgbClr val="002060"/>
              </a:solidFill>
            </a:endParaRPr>
          </a:p>
          <a:p>
            <a:pPr algn="l"/>
            <a:r>
              <a:rPr lang="en-US" sz="2200" b="1" dirty="0">
                <a:solidFill>
                  <a:srgbClr val="002060"/>
                </a:solidFill>
              </a:rPr>
              <a:t>AC discloses the following relationships:</a:t>
            </a:r>
          </a:p>
          <a:p>
            <a:pPr algn="l"/>
            <a:endParaRPr lang="en-US" sz="2200" b="1" dirty="0">
              <a:solidFill>
                <a:srgbClr val="002060"/>
              </a:solidFill>
            </a:endParaRPr>
          </a:p>
          <a:p>
            <a:pPr algn="l"/>
            <a:r>
              <a:rPr lang="en-US" sz="2200" b="1" dirty="0">
                <a:solidFill>
                  <a:srgbClr val="002060"/>
                </a:solidFill>
              </a:rPr>
              <a:t>Advisory Board: </a:t>
            </a:r>
            <a:r>
              <a:rPr lang="en-US" sz="2200" dirty="0">
                <a:solidFill>
                  <a:srgbClr val="002060"/>
                </a:solidFill>
              </a:rPr>
              <a:t>AstraZeneca, Novo Nordisk, Sanofi, </a:t>
            </a:r>
            <a:r>
              <a:rPr lang="en-US" sz="2200" dirty="0" err="1">
                <a:solidFill>
                  <a:srgbClr val="002060"/>
                </a:solidFill>
              </a:rPr>
              <a:t>Boehringer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Ingelheim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Gefen</a:t>
            </a:r>
            <a:r>
              <a:rPr lang="en-US" sz="2200" dirty="0">
                <a:solidFill>
                  <a:srgbClr val="002060"/>
                </a:solidFill>
              </a:rPr>
              <a:t> Medical, Eli Lilly</a:t>
            </a:r>
          </a:p>
          <a:p>
            <a:pPr algn="l"/>
            <a:r>
              <a:rPr lang="en-US" sz="2200" b="1" dirty="0">
                <a:solidFill>
                  <a:srgbClr val="002060"/>
                </a:solidFill>
              </a:rPr>
              <a:t>Research grant support through Hadassah Hebrew University Hospital: </a:t>
            </a:r>
            <a:r>
              <a:rPr lang="en-US" sz="2200" dirty="0">
                <a:solidFill>
                  <a:srgbClr val="002060"/>
                </a:solidFill>
              </a:rPr>
              <a:t>AstraZeneca, Novo Nordisk </a:t>
            </a:r>
          </a:p>
          <a:p>
            <a:pPr algn="l"/>
            <a:r>
              <a:rPr lang="en-US" sz="2200" b="1" dirty="0">
                <a:solidFill>
                  <a:srgbClr val="002060"/>
                </a:solidFill>
              </a:rPr>
              <a:t>Speaker's Bureau: </a:t>
            </a:r>
            <a:r>
              <a:rPr lang="en-US" sz="2200" dirty="0">
                <a:solidFill>
                  <a:srgbClr val="002060"/>
                </a:solidFill>
              </a:rPr>
              <a:t>AstraZeneca, Novo Nordisk, Eli Lilly, Sanofi, Merck Sharp &amp; </a:t>
            </a:r>
            <a:r>
              <a:rPr lang="en-US" sz="2200" dirty="0" err="1">
                <a:solidFill>
                  <a:srgbClr val="002060"/>
                </a:solidFill>
              </a:rPr>
              <a:t>Dohme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Boehringer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Ingelheim</a:t>
            </a:r>
            <a:r>
              <a:rPr lang="en-US" sz="2200" dirty="0">
                <a:solidFill>
                  <a:srgbClr val="002060"/>
                </a:solidFill>
              </a:rPr>
              <a:t>, Abbott</a:t>
            </a:r>
          </a:p>
          <a:p>
            <a:pPr algn="l"/>
            <a:r>
              <a:rPr lang="en-US" sz="2200" b="1" dirty="0">
                <a:solidFill>
                  <a:srgbClr val="002060"/>
                </a:solidFill>
              </a:rPr>
              <a:t>Consultant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Glucome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MedialEarlySign</a:t>
            </a:r>
            <a:endParaRPr lang="en-US" sz="2200" dirty="0">
              <a:solidFill>
                <a:srgbClr val="002060"/>
              </a:solidFill>
            </a:endParaRPr>
          </a:p>
          <a:p>
            <a:pPr algn="l"/>
            <a:endParaRPr lang="en-US" sz="2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39724"/>
            <a:ext cx="12192000" cy="123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Disclosures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087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79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Majority of patients included in cardiovascular outcome trials conducted over the last decade were not treatment naïve and had been taking at least one glucose lowering agent (GLA) at baseline.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the earlier trials, these consisted mostly of metformin, sulfonylureas and insulin, whereas in the more recent Dapagliflozin Effect on Cardiovascular Events (DECLARE) – TIMI 58 trial, incretin-based therapies (DPP-4 </a:t>
            </a:r>
            <a:r>
              <a:rPr lang="en-US" dirty="0" err="1"/>
              <a:t>inihbitors</a:t>
            </a:r>
            <a:r>
              <a:rPr lang="en-US" dirty="0"/>
              <a:t> and GLP-1 receptor agonists) were commonly used as well.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In the following pre-specified analyses of the DECLARE-TIMI 58 trial, we assessed the association between baseline GLA and cardiorenal outcomes.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0669"/>
            <a:ext cx="12192000" cy="6847330"/>
            <a:chOff x="0" y="10669"/>
            <a:chExt cx="12192000" cy="6847330"/>
          </a:xfrm>
        </p:grpSpPr>
        <p:pic>
          <p:nvPicPr>
            <p:cNvPr id="4" name="Picture 1" descr=" 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0669"/>
              <a:ext cx="1608082" cy="1210671"/>
            </a:xfrm>
            <a:prstGeom prst="rect">
              <a:avLst/>
            </a:prstGeom>
            <a:noFill/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7" y="5954867"/>
              <a:ext cx="779873" cy="8263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267090" y="5433848"/>
              <a:ext cx="866584" cy="1424151"/>
              <a:chOff x="11657705" y="2117903"/>
              <a:chExt cx="1323327" cy="2370014"/>
            </a:xfrm>
          </p:grpSpPr>
          <p:pic>
            <p:nvPicPr>
              <p:cNvPr id="8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b="48098"/>
              <a:stretch/>
            </p:blipFill>
            <p:spPr>
              <a:xfrm>
                <a:off x="11657705" y="2117903"/>
                <a:ext cx="1323324" cy="1644802"/>
              </a:xfrm>
              <a:prstGeom prst="rect">
                <a:avLst/>
              </a:prstGeom>
              <a:noFill/>
            </p:spPr>
          </p:pic>
          <p:pic>
            <p:nvPicPr>
              <p:cNvPr id="9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t="77274" b="-158"/>
              <a:stretch/>
            </p:blipFill>
            <p:spPr>
              <a:xfrm>
                <a:off x="11657708" y="3762703"/>
                <a:ext cx="1323324" cy="72521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39301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DECLARE-TIMI 58 trial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562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the DECLARE - TIMI 58 trial, a total of 17,160 patients, including 6,974 with established atherosclerotic cardiovascular disease (ASCVD) and 10,186 with multiple risk factors (MRF) but without ASCVD, were randomly assigned to receive </a:t>
            </a:r>
            <a:r>
              <a:rPr lang="en-US" dirty="0" err="1"/>
              <a:t>dapagliflozin</a:t>
            </a:r>
            <a:r>
              <a:rPr lang="en-US" dirty="0"/>
              <a:t> 10 mg daily or placebo and followed for a median of 4.2 years.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dual composite efficacy endpoints were cardiovascular death or hospitalization for heart failure (CVD/HHF) and major adverse cardiovascular events (MACE).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Additional prespecified efficacy outcomes included a renal-specific composite outcome, and the individual components of the primary endpoints.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At baseline, metformin was used by 14068 (82.0%) patients, sulfonylureas by 7322 (42.7%), DPP-4 inhibitors by 2888 (16.8%), GLP-1 RA by 750 (4.4%) and insulin by </a:t>
            </a:r>
            <a:br>
              <a:rPr lang="en-US" dirty="0"/>
            </a:br>
            <a:r>
              <a:rPr lang="en-US" dirty="0"/>
              <a:t>7013 (40.9%) patients.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0481"/>
            <a:ext cx="12192000" cy="6868480"/>
            <a:chOff x="0" y="-10481"/>
            <a:chExt cx="12192000" cy="6868480"/>
          </a:xfrm>
        </p:grpSpPr>
        <p:pic>
          <p:nvPicPr>
            <p:cNvPr id="4" name="Picture 1" descr=" 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7" y="-10481"/>
              <a:ext cx="1549756" cy="1231821"/>
            </a:xfrm>
            <a:prstGeom prst="rect">
              <a:avLst/>
            </a:prstGeom>
            <a:noFill/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7" y="5954867"/>
              <a:ext cx="779873" cy="8263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267090" y="5433848"/>
              <a:ext cx="866584" cy="1424151"/>
              <a:chOff x="11657705" y="2117903"/>
              <a:chExt cx="1323327" cy="2370014"/>
            </a:xfrm>
          </p:grpSpPr>
          <p:pic>
            <p:nvPicPr>
              <p:cNvPr id="8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b="48098"/>
              <a:stretch/>
            </p:blipFill>
            <p:spPr>
              <a:xfrm>
                <a:off x="11657705" y="2117903"/>
                <a:ext cx="1323324" cy="1644802"/>
              </a:xfrm>
              <a:prstGeom prst="rect">
                <a:avLst/>
              </a:prstGeom>
              <a:noFill/>
            </p:spPr>
          </p:pic>
          <p:pic>
            <p:nvPicPr>
              <p:cNvPr id="9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t="77274" b="-158"/>
              <a:stretch/>
            </p:blipFill>
            <p:spPr>
              <a:xfrm>
                <a:off x="11657708" y="3762703"/>
                <a:ext cx="1323324" cy="72521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97270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Statistical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79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Analyses were performed on an intention-to-treat basis. </a:t>
            </a:r>
            <a:endParaRPr lang="he-IL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Within each subgroup, we calculated the effect of </a:t>
            </a:r>
            <a:r>
              <a:rPr lang="en-US" dirty="0" err="1"/>
              <a:t>dapagliflozin</a:t>
            </a:r>
            <a:r>
              <a:rPr lang="en-US" dirty="0"/>
              <a:t> on the incidence of the efficacy outcome using Cox regression models.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test for effect modification, hazard ratios (HRs) and 95% confidence intervals (CI) were determined from Cox regression models with stratification factor (ASCVD or MRF status and baseline hematuria) as strata in models comparing treatment in baseline GLA groups.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219"/>
            <a:ext cx="12192000" cy="6855780"/>
            <a:chOff x="0" y="2219"/>
            <a:chExt cx="12192000" cy="6855780"/>
          </a:xfrm>
        </p:grpSpPr>
        <p:pic>
          <p:nvPicPr>
            <p:cNvPr id="4" name="Picture 1" descr=" 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9" y="2219"/>
              <a:ext cx="1442983" cy="1231821"/>
            </a:xfrm>
            <a:prstGeom prst="rect">
              <a:avLst/>
            </a:prstGeom>
            <a:noFill/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7" y="5954867"/>
              <a:ext cx="779873" cy="8263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267090" y="5433848"/>
              <a:ext cx="866584" cy="1424151"/>
              <a:chOff x="11657705" y="2117903"/>
              <a:chExt cx="1323327" cy="2370014"/>
            </a:xfrm>
          </p:grpSpPr>
          <p:pic>
            <p:nvPicPr>
              <p:cNvPr id="8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b="48098"/>
              <a:stretch/>
            </p:blipFill>
            <p:spPr>
              <a:xfrm>
                <a:off x="11657705" y="2117903"/>
                <a:ext cx="1323324" cy="1644802"/>
              </a:xfrm>
              <a:prstGeom prst="rect">
                <a:avLst/>
              </a:prstGeom>
              <a:noFill/>
            </p:spPr>
          </p:pic>
          <p:pic>
            <p:nvPicPr>
              <p:cNvPr id="9" name="תמונה 61">
                <a:extLst>
                  <a:ext uri="{FF2B5EF4-FFF2-40B4-BE49-F238E27FC236}">
                    <a16:creationId xmlns:a16="http://schemas.microsoft.com/office/drawing/2014/main" id="{A1CE90F5-594C-4B21-941B-8F9625916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t="77274" b="-158"/>
              <a:stretch/>
            </p:blipFill>
            <p:spPr>
              <a:xfrm>
                <a:off x="11657708" y="3762703"/>
                <a:ext cx="1323324" cy="72521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1392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4" y="1591632"/>
            <a:ext cx="9601200" cy="505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4" y="77440"/>
            <a:ext cx="11452597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CVD/HHF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0425"/>
            <a:ext cx="12192000" cy="1419593"/>
            <a:chOff x="0" y="30425"/>
            <a:chExt cx="12192000" cy="1419593"/>
          </a:xfrm>
        </p:grpSpPr>
        <p:pic>
          <p:nvPicPr>
            <p:cNvPr id="6" name="Picture 1" descr=" 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" y="30425"/>
              <a:ext cx="1622246" cy="1225944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220" y="77439"/>
              <a:ext cx="986811" cy="10456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319314" y="4118398"/>
            <a:ext cx="1830141" cy="2208133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With GLP-1 RA</a:t>
            </a:r>
          </a:p>
          <a:p>
            <a:pPr algn="ctr"/>
            <a:r>
              <a:rPr lang="en-US" sz="1400" b="1" dirty="0"/>
              <a:t>34/750 </a:t>
            </a:r>
            <a:br>
              <a:rPr lang="en-US" sz="1400" b="1" dirty="0"/>
            </a:br>
            <a:r>
              <a:rPr lang="en-US" sz="1400" b="1" dirty="0"/>
              <a:t>patients with event</a:t>
            </a:r>
          </a:p>
          <a:p>
            <a:pPr algn="ctr"/>
            <a:r>
              <a:rPr lang="en-US" sz="1400" b="1" dirty="0"/>
              <a:t>HR 0.37 (0.18, 0.78)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Without GLP-1 RA</a:t>
            </a:r>
          </a:p>
          <a:p>
            <a:pPr algn="ctr"/>
            <a:r>
              <a:rPr lang="en-US" sz="1400" b="1" dirty="0"/>
              <a:t>879/16410 </a:t>
            </a:r>
            <a:br>
              <a:rPr lang="en-US" sz="1400" b="1" dirty="0"/>
            </a:br>
            <a:r>
              <a:rPr lang="en-US" sz="1400" b="1" dirty="0"/>
              <a:t>patients with event</a:t>
            </a:r>
          </a:p>
          <a:p>
            <a:pPr algn="ctr"/>
            <a:r>
              <a:rPr lang="en-US" sz="1400" b="1" dirty="0"/>
              <a:t>HR 0.86 (0.75, 0.98)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1169" y="6284694"/>
            <a:ext cx="2043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P-value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0.0257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81560" y="2772748"/>
            <a:ext cx="170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regardless of metformin 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6041" y="1536910"/>
            <a:ext cx="153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overall with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dapagliflozin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placebo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759175" y="5044964"/>
            <a:ext cx="551474" cy="3007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9759175" y="2841887"/>
            <a:ext cx="551474" cy="30070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9756417" y="2176819"/>
            <a:ext cx="551474" cy="3007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18"/>
            <a:ext cx="10058400" cy="4755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4" y="77440"/>
            <a:ext cx="11452597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0425"/>
            <a:ext cx="12192000" cy="1419593"/>
            <a:chOff x="0" y="30425"/>
            <a:chExt cx="12192000" cy="1419593"/>
          </a:xfrm>
        </p:grpSpPr>
        <p:pic>
          <p:nvPicPr>
            <p:cNvPr id="6" name="Picture 1" descr=" 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" y="30425"/>
              <a:ext cx="1622246" cy="1225944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220" y="77439"/>
              <a:ext cx="986811" cy="10456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459312" y="6484900"/>
            <a:ext cx="29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P-value 0.0586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6567" y="5174340"/>
            <a:ext cx="1828089" cy="1293971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With Insulin</a:t>
            </a:r>
          </a:p>
          <a:p>
            <a:pPr algn="ctr"/>
            <a:r>
              <a:rPr lang="en-US" sz="1400" b="1" dirty="0"/>
              <a:t>HR 0.84 (0.74, 0.97)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Without Insulin</a:t>
            </a:r>
          </a:p>
          <a:p>
            <a:pPr algn="ctr"/>
            <a:r>
              <a:rPr lang="en-US" sz="1400" b="1" dirty="0"/>
              <a:t>HR 1.02 (0.89, 1.18)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78416" y="1444774"/>
            <a:ext cx="8211712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MACE - major adverse cardiovascular events - the composite of cardiovascular death, myocardial infarction or ischemic stroke.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827175" y="5948856"/>
            <a:ext cx="39939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77600" y="3036593"/>
            <a:ext cx="175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regardless of metformin use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9751134" y="3332769"/>
            <a:ext cx="551474" cy="30070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4" y="2384626"/>
            <a:ext cx="10058400" cy="4405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4" y="77440"/>
            <a:ext cx="11452597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Renal specific outcome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0665" y="-55835"/>
            <a:ext cx="12222665" cy="1505853"/>
            <a:chOff x="-30665" y="-55835"/>
            <a:chExt cx="12222665" cy="1505853"/>
          </a:xfrm>
        </p:grpSpPr>
        <p:pic>
          <p:nvPicPr>
            <p:cNvPr id="6" name="Picture 1" descr=" 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65" y="-55835"/>
              <a:ext cx="1706880" cy="1312204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220" y="77439"/>
              <a:ext cx="986811" cy="10456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15309" y="1563629"/>
            <a:ext cx="11592912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renal specific outcome was a composite of: sustained decrease of ≥40% in eGFR to &lt; 60 ml/min/1.73m</a:t>
            </a:r>
            <a:r>
              <a:rPr lang="en-US" baseline="30000" dirty="0"/>
              <a:t>2</a:t>
            </a:r>
            <a:r>
              <a:rPr lang="en-US" dirty="0"/>
              <a:t>; </a:t>
            </a:r>
            <a:br>
              <a:rPr lang="en-US" dirty="0"/>
            </a:br>
            <a:r>
              <a:rPr lang="en-US" dirty="0"/>
              <a:t>new end-stage renal disease; or death from renal causes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154" y="3828919"/>
            <a:ext cx="175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regardless of metformin 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7154" y="2456567"/>
            <a:ext cx="163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overall with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dapagliflozin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placebo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041901" y="2931944"/>
            <a:ext cx="399393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31605">
            <a:off x="9763192" y="3774722"/>
            <a:ext cx="906365" cy="1749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4" y="77440"/>
            <a:ext cx="11452597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New onset albuminuria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77439"/>
            <a:ext cx="12192001" cy="1372579"/>
            <a:chOff x="-1" y="77439"/>
            <a:chExt cx="12192001" cy="1372579"/>
          </a:xfrm>
        </p:grpSpPr>
        <p:pic>
          <p:nvPicPr>
            <p:cNvPr id="6" name="Picture 1" descr=" 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77439"/>
              <a:ext cx="1676215" cy="1178930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9D92DD6-EF92-4244-A110-AFFC2C8A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220" y="77439"/>
              <a:ext cx="986811" cy="10456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209988"/>
              <a:ext cx="12192000" cy="240030"/>
            </a:xfrm>
            <a:prstGeom prst="rect">
              <a:avLst/>
            </a:prstGeom>
            <a:gradFill flip="none" rotWithShape="1">
              <a:gsLst>
                <a:gs pos="63000">
                  <a:srgbClr val="F0B23E"/>
                </a:gs>
                <a:gs pos="26000">
                  <a:srgbClr val="E36B77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-1" y="1536910"/>
            <a:ext cx="12192001" cy="7150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New onset albuminuria (micro or macro) in patients with </a:t>
            </a:r>
            <a:r>
              <a:rPr lang="en-US" dirty="0" err="1"/>
              <a:t>normoalbuminuria</a:t>
            </a:r>
            <a:r>
              <a:rPr lang="en-US" dirty="0"/>
              <a:t> at baseline, </a:t>
            </a:r>
            <a:br>
              <a:rPr lang="en-US" dirty="0"/>
            </a:br>
            <a:r>
              <a:rPr lang="en-US" dirty="0"/>
              <a:t>which was sustained in repeated testing.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4" y="2436274"/>
            <a:ext cx="10058400" cy="4405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7154" y="3828919"/>
            <a:ext cx="175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regardless of metformin 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154" y="2456567"/>
            <a:ext cx="163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overall with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dapagliflozin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placebo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0041901" y="2931944"/>
            <a:ext cx="399393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31605">
            <a:off x="9763192" y="3774722"/>
            <a:ext cx="906365" cy="1749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776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Cardiorenal Outcomes with  Dapagliflozin vs. Placebo by  Baseline Glucose Lowering Agents  Analyses from DECLARE-TIMI 58</vt:lpstr>
      <vt:lpstr>PowerPoint Presentation</vt:lpstr>
      <vt:lpstr>Background</vt:lpstr>
      <vt:lpstr>DECLARE-TIMI 58 trial overview</vt:lpstr>
      <vt:lpstr>Statistical analyses</vt:lpstr>
      <vt:lpstr>CVD/HHF</vt:lpstr>
      <vt:lpstr>MACE</vt:lpstr>
      <vt:lpstr>Renal specific outcome</vt:lpstr>
      <vt:lpstr>New onset albuminuria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Cardiorenal Outcomes with Dapagliflozin by Baseline Glucose Lowering Agents - Analyses from DECLARE-TIMI 58</dc:title>
  <dc:creator>Avivit Cahn</dc:creator>
  <cp:lastModifiedBy>Brennan, Catherine</cp:lastModifiedBy>
  <cp:revision>29</cp:revision>
  <dcterms:created xsi:type="dcterms:W3CDTF">2020-05-13T10:29:40Z</dcterms:created>
  <dcterms:modified xsi:type="dcterms:W3CDTF">2025-11-06T23:09:08Z</dcterms:modified>
</cp:coreProperties>
</file>