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9" r:id="rId2"/>
    <p:sldId id="1109" r:id="rId3"/>
    <p:sldId id="2147472464" r:id="rId4"/>
    <p:sldId id="2147472465" r:id="rId5"/>
    <p:sldId id="2147472466" r:id="rId6"/>
    <p:sldId id="2147472462" r:id="rId7"/>
    <p:sldId id="2147472453" r:id="rId8"/>
    <p:sldId id="2147472454" r:id="rId9"/>
    <p:sldId id="2147472468" r:id="rId10"/>
    <p:sldId id="2147472456" r:id="rId11"/>
    <p:sldId id="2147472475" r:id="rId12"/>
    <p:sldId id="2147472474" r:id="rId13"/>
    <p:sldId id="2147472470" r:id="rId14"/>
    <p:sldId id="2147472457" r:id="rId15"/>
    <p:sldId id="214747245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822E82-B1D3-7774-25E5-C9A15AED17E0}" name="Ran, Xinhui" initials="XR" userId="S::xran@bwh.harvard.edu::97ed12d3-af85-4994-89a6-7fcfe7c8a981" providerId="AD"/>
  <p188:author id="{2E650E8F-ABED-DAB9-94AB-EA70467EDE30}" name="Marc Sabatine" initials="MS" userId="ab9960db4cd9a490" providerId="Windows Live"/>
  <p188:author id="{3D91CFC1-CFC1-D5AE-EC24-9A0BD70CF905}" name="Kang, Yu Mi,MD, PhD" initials="YK" userId="S::YMKANG@BWH.HARVARD.EDU::c44a8d97-9894-4d96-9c9d-207a0d2ed5f4" providerId="AD"/>
  <p188:author id="{CC9782D8-DFF1-23D7-1080-3C506B66ABF5}" name="Bergmark, Brian A.,MD" initials="BBA" userId="S::bbergmark@bwh.harvard.edu::f3c73858-3d3b-4308-b6f2-7fbbfcab4e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D72"/>
    <a:srgbClr val="1E1EFF"/>
    <a:srgbClr val="000000"/>
    <a:srgbClr val="5C068A"/>
    <a:srgbClr val="FF00FF"/>
    <a:srgbClr val="F2A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2" autoAdjust="0"/>
    <p:restoredTop sz="83658" autoAdjust="0"/>
  </p:normalViewPr>
  <p:slideViewPr>
    <p:cSldViewPr snapToGrid="0" snapToObjects="1">
      <p:cViewPr varScale="1">
        <p:scale>
          <a:sx n="93" d="100"/>
          <a:sy n="93" d="100"/>
        </p:scale>
        <p:origin x="918" y="90"/>
      </p:cViewPr>
      <p:guideLst>
        <p:guide orient="horz" pos="2112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6543-5EF1-DA4A-8415-0A3EFD492F07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A62D3-769D-F349-A3F8-B6F214D63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 presentation; 5 min 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6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D485-4816-0BEC-7892-D8122A781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979B6D-0F7E-A2B5-982F-784790C5D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CD3F2-8CCD-A884-A433-900662A15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D1871-EDD3-AFBC-B2FA-86CE6DA8C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78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F7CE1-A5F7-3651-191E-6248DB5E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77DFA-4F9B-DB12-94FB-CFA67F54A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D89BF-82F7-220C-6764-4864D50D3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AE269-AC98-3F06-ED5E-99E1D0944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78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5D2DD-3769-B849-5128-BD853B98E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E79218-83B3-400C-AA9B-4406AE0B0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45DA0A-F241-C6A0-ECD7-1A2A28DDB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EA4B3-03F0-8BDB-C0FD-F345D0D0E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5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99197-6586-7B64-8C81-67AEF644C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9D878-686A-E650-56FD-E6FA48BAD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F4AD58-22FA-E57A-EB4B-B508220A9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1D38-ED70-1AEC-B281-0091ED226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09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526AA-4B8B-D49E-5C7B-85108F022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1E296-83ED-B599-5DDC-AA48AA920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89C5EC-7DC1-CE47-CA43-5E4871443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E053C-B485-C44A-ABE2-F6A2B09C6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2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FDA2-47B1-BF17-8006-171B618F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EEB4E-5FE3-4C7E-FBFD-173D05310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9EECA-D187-BCCF-7C77-15823CF8A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3F8FB-0FEE-A2AA-F705-1BBA5F2CE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3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5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06FEE-9B5E-8DED-A233-844022CDF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1D1F2F-B5A3-3758-E000-B8B7056D2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A37825-03FF-874B-7961-A15344D95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47C8A-B3DC-A1D9-9A05-53783C006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20DEB-2F36-EB44-34BC-20AB7A04A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683A3-6B52-2F49-7D22-5A2179545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AF79F-D3F8-C550-C87A-B144135F2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7E50D-16BF-5AE9-FDF8-D4D72CD03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5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B5FE8-15A0-C83B-97C5-57CE1CC05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6C05F-3205-0D40-0EE2-8E4B4A39D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83CD9-F3E6-7C5E-7209-0E68E6A35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96704-A53E-02F3-43DC-465CAA009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7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CDD6B-670F-B5D2-865C-9135AA651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36256-3432-032F-E572-CDFC7D4B2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070441-5954-C17F-33FF-AA392C5B9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7A295-504E-EB2D-E999-21FA567F3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0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430CA-1E92-9ED7-9BBB-602F39F57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611E2-CDC7-B826-892A-9EA7F05AD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9B731-08B9-2CAD-674A-CCE64E074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3490A-601C-5DB0-2887-4E36CAFC4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2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17DD7-2128-E25D-5E4B-99FC05455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7437B-8109-15E1-63F5-9F89327E5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4D52CF-28AC-3285-47FF-3A3E542B0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32BB6-278D-65C4-12CE-85441A714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0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57E79-4F49-B330-5A0A-E9506E09A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DCF159-C61D-D008-6F6F-74DE74DF7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66C225-DC9A-4454-DFEC-E61B1F02E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E009F-30FC-B495-5D35-C7E35146E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1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/>
              <a:t>Presenter or subtitle 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7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0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80653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8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038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4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5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9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7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2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76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28120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530" imgH="531" progId="TCLayout.ActiveDocument.1">
                  <p:embed/>
                </p:oleObj>
              </mc:Choice>
              <mc:Fallback>
                <p:oleObj name="think-cell Slide" r:id="rId19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496F443-CBC9-D942-BCF6-03ABB20B2848}"/>
              </a:ext>
            </a:extLst>
          </p:cNvPr>
          <p:cNvSpPr/>
          <p:nvPr userDrawn="1"/>
        </p:nvSpPr>
        <p:spPr>
          <a:xfrm>
            <a:off x="640080" y="6246683"/>
            <a:ext cx="241400" cy="345756"/>
          </a:xfrm>
          <a:custGeom>
            <a:avLst/>
            <a:gdLst>
              <a:gd name="connsiteX0" fmla="*/ 241400 w 241400"/>
              <a:gd name="connsiteY0" fmla="*/ 281835 h 345756"/>
              <a:gd name="connsiteX1" fmla="*/ 241400 w 241400"/>
              <a:gd name="connsiteY1" fmla="*/ 311912 h 345756"/>
              <a:gd name="connsiteX2" fmla="*/ 151992 w 241400"/>
              <a:gd name="connsiteY2" fmla="*/ 333806 h 345756"/>
              <a:gd name="connsiteX3" fmla="*/ 89407 w 241400"/>
              <a:gd name="connsiteY3" fmla="*/ 333806 h 345756"/>
              <a:gd name="connsiteX4" fmla="*/ 0 w 241400"/>
              <a:gd name="connsiteY4" fmla="*/ 345756 h 345756"/>
              <a:gd name="connsiteX5" fmla="*/ 0 w 241400"/>
              <a:gd name="connsiteY5" fmla="*/ 315680 h 345756"/>
              <a:gd name="connsiteX6" fmla="*/ 89407 w 241400"/>
              <a:gd name="connsiteY6" fmla="*/ 303730 h 345756"/>
              <a:gd name="connsiteX7" fmla="*/ 151992 w 241400"/>
              <a:gd name="connsiteY7" fmla="*/ 303730 h 345756"/>
              <a:gd name="connsiteX8" fmla="*/ 241400 w 241400"/>
              <a:gd name="connsiteY8" fmla="*/ 281835 h 345756"/>
              <a:gd name="connsiteX9" fmla="*/ 241400 w 241400"/>
              <a:gd name="connsiteY9" fmla="*/ 231708 h 345756"/>
              <a:gd name="connsiteX10" fmla="*/ 241400 w 241400"/>
              <a:gd name="connsiteY10" fmla="*/ 261785 h 345756"/>
              <a:gd name="connsiteX11" fmla="*/ 151992 w 241400"/>
              <a:gd name="connsiteY11" fmla="*/ 283679 h 345756"/>
              <a:gd name="connsiteX12" fmla="*/ 89407 w 241400"/>
              <a:gd name="connsiteY12" fmla="*/ 283679 h 345756"/>
              <a:gd name="connsiteX13" fmla="*/ 0 w 241400"/>
              <a:gd name="connsiteY13" fmla="*/ 295631 h 345756"/>
              <a:gd name="connsiteX14" fmla="*/ 0 w 241400"/>
              <a:gd name="connsiteY14" fmla="*/ 265553 h 345756"/>
              <a:gd name="connsiteX15" fmla="*/ 89407 w 241400"/>
              <a:gd name="connsiteY15" fmla="*/ 253603 h 345756"/>
              <a:gd name="connsiteX16" fmla="*/ 151992 w 241400"/>
              <a:gd name="connsiteY16" fmla="*/ 253603 h 345756"/>
              <a:gd name="connsiteX17" fmla="*/ 241400 w 241400"/>
              <a:gd name="connsiteY17" fmla="*/ 231708 h 345756"/>
              <a:gd name="connsiteX18" fmla="*/ 208972 w 241400"/>
              <a:gd name="connsiteY18" fmla="*/ 129529 h 345756"/>
              <a:gd name="connsiteX19" fmla="*/ 241399 w 241400"/>
              <a:gd name="connsiteY19" fmla="*/ 129529 h 345756"/>
              <a:gd name="connsiteX20" fmla="*/ 241399 w 241400"/>
              <a:gd name="connsiteY20" fmla="*/ 211987 h 345756"/>
              <a:gd name="connsiteX21" fmla="*/ 208972 w 241400"/>
              <a:gd name="connsiteY21" fmla="*/ 228655 h 345756"/>
              <a:gd name="connsiteX22" fmla="*/ 139314 w 241400"/>
              <a:gd name="connsiteY22" fmla="*/ 129529 h 345756"/>
              <a:gd name="connsiteX23" fmla="*/ 171742 w 241400"/>
              <a:gd name="connsiteY23" fmla="*/ 129529 h 345756"/>
              <a:gd name="connsiteX24" fmla="*/ 171742 w 241400"/>
              <a:gd name="connsiteY24" fmla="*/ 234032 h 345756"/>
              <a:gd name="connsiteX25" fmla="*/ 139314 w 241400"/>
              <a:gd name="connsiteY25" fmla="*/ 234032 h 345756"/>
              <a:gd name="connsiteX26" fmla="*/ 139314 w 241400"/>
              <a:gd name="connsiteY26" fmla="*/ 184360 h 345756"/>
              <a:gd name="connsiteX27" fmla="*/ 69657 w 241400"/>
              <a:gd name="connsiteY27" fmla="*/ 129529 h 345756"/>
              <a:gd name="connsiteX28" fmla="*/ 102085 w 241400"/>
              <a:gd name="connsiteY28" fmla="*/ 129529 h 345756"/>
              <a:gd name="connsiteX29" fmla="*/ 102085 w 241400"/>
              <a:gd name="connsiteY29" fmla="*/ 234032 h 345756"/>
              <a:gd name="connsiteX30" fmla="*/ 69657 w 241400"/>
              <a:gd name="connsiteY30" fmla="*/ 234032 h 345756"/>
              <a:gd name="connsiteX31" fmla="*/ 69657 w 241400"/>
              <a:gd name="connsiteY31" fmla="*/ 184360 h 345756"/>
              <a:gd name="connsiteX32" fmla="*/ 0 w 241400"/>
              <a:gd name="connsiteY32" fmla="*/ 129529 h 345756"/>
              <a:gd name="connsiteX33" fmla="*/ 32428 w 241400"/>
              <a:gd name="connsiteY33" fmla="*/ 129529 h 345756"/>
              <a:gd name="connsiteX34" fmla="*/ 32428 w 241400"/>
              <a:gd name="connsiteY34" fmla="*/ 234032 h 345756"/>
              <a:gd name="connsiteX35" fmla="*/ 0 w 241400"/>
              <a:gd name="connsiteY35" fmla="*/ 234032 h 345756"/>
              <a:gd name="connsiteX36" fmla="*/ 0 w 241400"/>
              <a:gd name="connsiteY36" fmla="*/ 184360 h 345756"/>
              <a:gd name="connsiteX37" fmla="*/ 0 w 241400"/>
              <a:gd name="connsiteY37" fmla="*/ 80523 h 345756"/>
              <a:gd name="connsiteX38" fmla="*/ 241400 w 241400"/>
              <a:gd name="connsiteY38" fmla="*/ 80523 h 345756"/>
              <a:gd name="connsiteX39" fmla="*/ 241400 w 241400"/>
              <a:gd name="connsiteY39" fmla="*/ 109957 h 345756"/>
              <a:gd name="connsiteX40" fmla="*/ 120700 w 241400"/>
              <a:gd name="connsiteY40" fmla="*/ 109957 h 345756"/>
              <a:gd name="connsiteX41" fmla="*/ 0 w 241400"/>
              <a:gd name="connsiteY41" fmla="*/ 109957 h 345756"/>
              <a:gd name="connsiteX42" fmla="*/ 120700 w 241400"/>
              <a:gd name="connsiteY42" fmla="*/ 0 h 345756"/>
              <a:gd name="connsiteX43" fmla="*/ 241400 w 241400"/>
              <a:gd name="connsiteY43" fmla="*/ 40101 h 345756"/>
              <a:gd name="connsiteX44" fmla="*/ 241400 w 241400"/>
              <a:gd name="connsiteY44" fmla="*/ 70498 h 345756"/>
              <a:gd name="connsiteX45" fmla="*/ 120700 w 241400"/>
              <a:gd name="connsiteY45" fmla="*/ 30397 h 345756"/>
              <a:gd name="connsiteX46" fmla="*/ 0 w 241400"/>
              <a:gd name="connsiteY46" fmla="*/ 70498 h 345756"/>
              <a:gd name="connsiteX47" fmla="*/ 0 w 241400"/>
              <a:gd name="connsiteY47" fmla="*/ 40101 h 3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1400" h="345756">
                <a:moveTo>
                  <a:pt x="241400" y="281835"/>
                </a:moveTo>
                <a:lnTo>
                  <a:pt x="241400" y="311912"/>
                </a:lnTo>
                <a:cubicBezTo>
                  <a:pt x="240758" y="313681"/>
                  <a:pt x="229057" y="333806"/>
                  <a:pt x="151992" y="333806"/>
                </a:cubicBezTo>
                <a:lnTo>
                  <a:pt x="89407" y="333806"/>
                </a:lnTo>
                <a:cubicBezTo>
                  <a:pt x="10361" y="334411"/>
                  <a:pt x="1505" y="344664"/>
                  <a:pt x="0" y="345756"/>
                </a:cubicBezTo>
                <a:lnTo>
                  <a:pt x="0" y="315680"/>
                </a:lnTo>
                <a:cubicBezTo>
                  <a:pt x="1505" y="314588"/>
                  <a:pt x="10361" y="304335"/>
                  <a:pt x="89407" y="303730"/>
                </a:cubicBezTo>
                <a:lnTo>
                  <a:pt x="151992" y="303730"/>
                </a:lnTo>
                <a:cubicBezTo>
                  <a:pt x="229057" y="303730"/>
                  <a:pt x="240758" y="283604"/>
                  <a:pt x="241400" y="281835"/>
                </a:cubicBezTo>
                <a:close/>
                <a:moveTo>
                  <a:pt x="241400" y="231708"/>
                </a:moveTo>
                <a:lnTo>
                  <a:pt x="241400" y="261785"/>
                </a:lnTo>
                <a:cubicBezTo>
                  <a:pt x="240758" y="263554"/>
                  <a:pt x="229057" y="283679"/>
                  <a:pt x="151992" y="283679"/>
                </a:cubicBezTo>
                <a:lnTo>
                  <a:pt x="89407" y="283679"/>
                </a:lnTo>
                <a:cubicBezTo>
                  <a:pt x="10361" y="284284"/>
                  <a:pt x="1505" y="294539"/>
                  <a:pt x="0" y="295631"/>
                </a:cubicBezTo>
                <a:lnTo>
                  <a:pt x="0" y="265553"/>
                </a:lnTo>
                <a:cubicBezTo>
                  <a:pt x="1505" y="264461"/>
                  <a:pt x="10361" y="254208"/>
                  <a:pt x="89407" y="253603"/>
                </a:cubicBezTo>
                <a:lnTo>
                  <a:pt x="151992" y="253603"/>
                </a:lnTo>
                <a:cubicBezTo>
                  <a:pt x="229057" y="253603"/>
                  <a:pt x="240758" y="233478"/>
                  <a:pt x="241400" y="231708"/>
                </a:cubicBezTo>
                <a:close/>
                <a:moveTo>
                  <a:pt x="208972" y="129529"/>
                </a:moveTo>
                <a:lnTo>
                  <a:pt x="241399" y="129529"/>
                </a:lnTo>
                <a:lnTo>
                  <a:pt x="241399" y="211987"/>
                </a:lnTo>
                <a:cubicBezTo>
                  <a:pt x="240971" y="213169"/>
                  <a:pt x="235558" y="222563"/>
                  <a:pt x="208972" y="228655"/>
                </a:cubicBezTo>
                <a:close/>
                <a:moveTo>
                  <a:pt x="139314" y="129529"/>
                </a:moveTo>
                <a:lnTo>
                  <a:pt x="171742" y="129529"/>
                </a:lnTo>
                <a:lnTo>
                  <a:pt x="171742" y="234032"/>
                </a:lnTo>
                <a:lnTo>
                  <a:pt x="139314" y="234032"/>
                </a:lnTo>
                <a:lnTo>
                  <a:pt x="139314" y="184360"/>
                </a:lnTo>
                <a:close/>
                <a:moveTo>
                  <a:pt x="69657" y="129529"/>
                </a:moveTo>
                <a:lnTo>
                  <a:pt x="102085" y="129529"/>
                </a:lnTo>
                <a:lnTo>
                  <a:pt x="102085" y="234032"/>
                </a:lnTo>
                <a:lnTo>
                  <a:pt x="69657" y="234032"/>
                </a:lnTo>
                <a:lnTo>
                  <a:pt x="69657" y="184360"/>
                </a:lnTo>
                <a:close/>
                <a:moveTo>
                  <a:pt x="0" y="129529"/>
                </a:moveTo>
                <a:lnTo>
                  <a:pt x="32428" y="129529"/>
                </a:lnTo>
                <a:lnTo>
                  <a:pt x="32428" y="234032"/>
                </a:lnTo>
                <a:lnTo>
                  <a:pt x="0" y="234032"/>
                </a:lnTo>
                <a:lnTo>
                  <a:pt x="0" y="184360"/>
                </a:lnTo>
                <a:close/>
                <a:moveTo>
                  <a:pt x="0" y="80523"/>
                </a:moveTo>
                <a:lnTo>
                  <a:pt x="241400" y="80523"/>
                </a:lnTo>
                <a:lnTo>
                  <a:pt x="241400" y="109957"/>
                </a:lnTo>
                <a:lnTo>
                  <a:pt x="120700" y="109957"/>
                </a:lnTo>
                <a:lnTo>
                  <a:pt x="0" y="109957"/>
                </a:lnTo>
                <a:close/>
                <a:moveTo>
                  <a:pt x="120700" y="0"/>
                </a:moveTo>
                <a:lnTo>
                  <a:pt x="241400" y="40101"/>
                </a:lnTo>
                <a:lnTo>
                  <a:pt x="241400" y="70498"/>
                </a:lnTo>
                <a:lnTo>
                  <a:pt x="120700" y="30397"/>
                </a:lnTo>
                <a:lnTo>
                  <a:pt x="0" y="70498"/>
                </a:lnTo>
                <a:lnTo>
                  <a:pt x="0" y="40101"/>
                </a:lnTo>
                <a:close/>
              </a:path>
            </a:pathLst>
          </a:custGeom>
          <a:solidFill>
            <a:srgbClr val="009CA6"/>
          </a:solidFill>
          <a:ln w="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6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emf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10" Type="http://schemas.openxmlformats.org/officeDocument/2006/relationships/hyperlink" Target="http://www.timi.org/" TargetMode="External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emf"/><Relationship Id="rId11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e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1632-2C72-4FA8-B018-1E63E5448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446" y="1945259"/>
            <a:ext cx="10476265" cy="1483741"/>
          </a:xfrm>
        </p:spPr>
        <p:txBody>
          <a:bodyPr>
            <a:noAutofit/>
          </a:bodyPr>
          <a:lstStyle/>
          <a:p>
            <a:endParaRPr lang="en-US" sz="2800" i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C1933-575E-314E-A8C0-02AE3881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445" y="3649183"/>
            <a:ext cx="10289893" cy="1965639"/>
          </a:xfrm>
        </p:spPr>
        <p:txBody>
          <a:bodyPr/>
          <a:lstStyle/>
          <a:p>
            <a:r>
              <a:rPr lang="en-US" sz="1800" b="1" dirty="0"/>
              <a:t>Yu Mi Kang, </a:t>
            </a:r>
            <a:r>
              <a:rPr lang="en-US" sz="1800" dirty="0"/>
              <a:t>Nicholas A. Marston, Veronica J. Alexander, Thomas A. Prohaska, </a:t>
            </a:r>
            <a:r>
              <a:rPr lang="en-US" sz="1800" dirty="0" err="1"/>
              <a:t>Xinhui</a:t>
            </a:r>
            <a:r>
              <a:rPr lang="en-US" sz="1800" dirty="0"/>
              <a:t> Ran, Sabina A. Murphy, Erica L. Goodrich, Filipe A. Moura, Andre Zimerman, Elaine Waldman, Julia Weinland, </a:t>
            </a:r>
            <a:r>
              <a:rPr lang="en-US" sz="1800" dirty="0" err="1"/>
              <a:t>Shuanglu</a:t>
            </a:r>
            <a:r>
              <a:rPr lang="en-US" sz="1800" dirty="0"/>
              <a:t> Zhang, </a:t>
            </a:r>
          </a:p>
          <a:p>
            <a:r>
              <a:rPr lang="en-US" sz="1800" dirty="0" err="1"/>
              <a:t>Shuting</a:t>
            </a:r>
            <a:r>
              <a:rPr lang="en-US" sz="1800" dirty="0"/>
              <a:t> Xia, Dan Li, Sotirios </a:t>
            </a:r>
            <a:r>
              <a:rPr lang="en-US" sz="1800" dirty="0" err="1"/>
              <a:t>Tsimikas</a:t>
            </a:r>
            <a:r>
              <a:rPr lang="en-US" sz="1800" dirty="0"/>
              <a:t>, Marc S. Sabatine, Robert P. Giugliano, Brian A. Bergmark</a:t>
            </a:r>
          </a:p>
          <a:p>
            <a:endParaRPr lang="en-US" sz="1600" dirty="0"/>
          </a:p>
          <a:p>
            <a:r>
              <a:rPr lang="en-US" sz="1800" i="1" dirty="0"/>
              <a:t>On Behalf of the CORE-TIMI 72a and CORE2-TIMI 72b Investigators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301BD-529D-C343-84D0-3959DCD26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6445" y="5797666"/>
            <a:ext cx="1832218" cy="243349"/>
          </a:xfrm>
        </p:spPr>
        <p:txBody>
          <a:bodyPr/>
          <a:lstStyle/>
          <a:p>
            <a:r>
              <a:rPr lang="en-US" sz="1800" b="1" dirty="0"/>
              <a:t>June 6, 2026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C41B36-1A4F-A8AD-FCCB-9C5C3CF39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92" y="1070517"/>
            <a:ext cx="3339360" cy="8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29419-F29D-D643-C61A-1042736AF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with numbers and a line graph&#10;&#10;AI-generated content may be incorrect.">
            <a:extLst>
              <a:ext uri="{FF2B5EF4-FFF2-40B4-BE49-F238E27FC236}">
                <a16:creationId xmlns:a16="http://schemas.microsoft.com/office/drawing/2014/main" id="{C6E2A863-A455-E827-59CD-E0125437D8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77" t="31078" b="16547"/>
          <a:stretch>
            <a:fillRect/>
          </a:stretch>
        </p:blipFill>
        <p:spPr>
          <a:xfrm>
            <a:off x="320775" y="2395532"/>
            <a:ext cx="5841403" cy="2876514"/>
          </a:xfrm>
          <a:prstGeom prst="rect">
            <a:avLst/>
          </a:prstGeom>
        </p:spPr>
      </p:pic>
      <p:pic>
        <p:nvPicPr>
          <p:cNvPr id="18" name="Picture 17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75695E5D-899B-8222-E3E6-1D46FBE422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845" t="31078" b="16547"/>
          <a:stretch>
            <a:fillRect/>
          </a:stretch>
        </p:blipFill>
        <p:spPr>
          <a:xfrm>
            <a:off x="6433337" y="2388120"/>
            <a:ext cx="5684710" cy="2876514"/>
          </a:xfrm>
          <a:prstGeom prst="rect">
            <a:avLst/>
          </a:prstGeom>
        </p:spPr>
      </p:pic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0658E10-FD3A-0C20-72C7-5155DAF233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A4369A69-F278-F453-BCAC-AAAB62B52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F698579-3710-454A-AAD0-BDC4CDEE77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B76D8-077B-31FC-20CE-C71C1587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49" y="523875"/>
            <a:ext cx="11123187" cy="956516"/>
          </a:xfrm>
        </p:spPr>
        <p:txBody>
          <a:bodyPr/>
          <a:lstStyle/>
          <a:p>
            <a:r>
              <a:rPr lang="en-US" dirty="0"/>
              <a:t>Efficacy of Olezarsen in Acute Pancreatitis Prevention</a:t>
            </a:r>
            <a:br>
              <a:rPr lang="en-US" dirty="0"/>
            </a:br>
            <a:r>
              <a:rPr lang="en-US" sz="2000" i="1" dirty="0">
                <a:solidFill>
                  <a:schemeClr val="bg2"/>
                </a:solidFill>
              </a:rPr>
              <a:t>Total event analysis over 12 months, pooled olezarsen</a:t>
            </a:r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C99E32-3922-1541-57A1-FC2D8189DB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9" r="96330" b="39708"/>
          <a:stretch>
            <a:fillRect/>
          </a:stretch>
        </p:blipFill>
        <p:spPr>
          <a:xfrm>
            <a:off x="194218" y="2470618"/>
            <a:ext cx="282684" cy="25807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5DE2427-0C39-6844-E990-CA879A1A5773}"/>
              </a:ext>
            </a:extLst>
          </p:cNvPr>
          <p:cNvSpPr txBox="1"/>
          <p:nvPr/>
        </p:nvSpPr>
        <p:spPr>
          <a:xfrm>
            <a:off x="977559" y="5430736"/>
            <a:ext cx="108698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Abbreviations: ARR, absolute rate reduction; CI, confidence interval; NNT, number needed to treat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 for log-rank &lt;0.01 for both graphs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0DB8C9-1BF7-6F2D-ECA8-6278648A7BB8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22" name="Picture 21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E5C68ECA-89E7-1F09-122C-0AC3C88DF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B684B918-8FC7-1C52-A3E2-43D107C3A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24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31E60EC6-54DE-7F21-AAD7-BBDCF058C3F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C5DF8-AE8B-51A7-959E-72C57F2769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9" r="96330" b="39708"/>
          <a:stretch>
            <a:fillRect/>
          </a:stretch>
        </p:blipFill>
        <p:spPr>
          <a:xfrm>
            <a:off x="6150902" y="2460191"/>
            <a:ext cx="282684" cy="2580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2D802C-18AC-8C37-D9E8-193B5324923B}"/>
              </a:ext>
            </a:extLst>
          </p:cNvPr>
          <p:cNvSpPr txBox="1"/>
          <p:nvPr/>
        </p:nvSpPr>
        <p:spPr>
          <a:xfrm>
            <a:off x="3170392" y="164605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88E29-2B36-4EB0-59AD-D27F87B31F62}"/>
              </a:ext>
            </a:extLst>
          </p:cNvPr>
          <p:cNvSpPr txBox="1"/>
          <p:nvPr/>
        </p:nvSpPr>
        <p:spPr>
          <a:xfrm>
            <a:off x="8938406" y="165678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6A957-9421-23B8-0791-1BE526C31683}"/>
              </a:ext>
            </a:extLst>
          </p:cNvPr>
          <p:cNvSpPr txBox="1"/>
          <p:nvPr/>
        </p:nvSpPr>
        <p:spPr>
          <a:xfrm>
            <a:off x="848352" y="2739616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 = 6.6%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(NNT = 16)</a:t>
            </a: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ratio = 0.19 (0.07-0.56), 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64E969-E899-A54A-4FF0-B81AE11B3073}"/>
              </a:ext>
            </a:extLst>
          </p:cNvPr>
          <p:cNvSpPr txBox="1"/>
          <p:nvPr/>
        </p:nvSpPr>
        <p:spPr>
          <a:xfrm>
            <a:off x="6751013" y="2739615"/>
            <a:ext cx="2681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 = 3.0%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(NNT = 33)</a:t>
            </a: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ratio = N/A</a:t>
            </a:r>
          </a:p>
        </p:txBody>
      </p:sp>
      <p:pic>
        <p:nvPicPr>
          <p:cNvPr id="19" name="Picture 18" descr="A graph with numbers and a line graph&#10;&#10;AI-generated content may be incorrect.">
            <a:extLst>
              <a:ext uri="{FF2B5EF4-FFF2-40B4-BE49-F238E27FC236}">
                <a16:creationId xmlns:a16="http://schemas.microsoft.com/office/drawing/2014/main" id="{69758714-2A67-3BDB-CE31-1CA03E0F36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924" t="5272" r="31423" b="90767"/>
          <a:stretch>
            <a:fillRect/>
          </a:stretch>
        </p:blipFill>
        <p:spPr>
          <a:xfrm>
            <a:off x="2250922" y="2260414"/>
            <a:ext cx="2382678" cy="331051"/>
          </a:xfrm>
          <a:prstGeom prst="rect">
            <a:avLst/>
          </a:prstGeom>
        </p:spPr>
      </p:pic>
      <p:pic>
        <p:nvPicPr>
          <p:cNvPr id="25" name="Picture 24" descr="A graph with numbers and a line graph&#10;&#10;AI-generated content may be incorrect.">
            <a:extLst>
              <a:ext uri="{FF2B5EF4-FFF2-40B4-BE49-F238E27FC236}">
                <a16:creationId xmlns:a16="http://schemas.microsoft.com/office/drawing/2014/main" id="{259E7001-3D2A-45A1-CF7A-057651B3D5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924" t="5272" r="31423" b="90767"/>
          <a:stretch>
            <a:fillRect/>
          </a:stretch>
        </p:blipFill>
        <p:spPr>
          <a:xfrm>
            <a:off x="7942276" y="2258655"/>
            <a:ext cx="2382678" cy="3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0ED62-4527-248D-1E85-2DDA00417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689B97C-4F8F-61F9-B7FB-133684753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14" y="1401417"/>
            <a:ext cx="10853815" cy="5426908"/>
          </a:xfrm>
          <a:prstGeom prst="rect">
            <a:avLst/>
          </a:prstGeom>
        </p:spPr>
      </p:pic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93501EE-DB2A-A0D9-7F0B-2494C3FB5D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C5050571-6D3C-BF16-DCC7-182D41E6E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20344FF-96FC-6051-3096-B4CA3C4AAC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30ED5-592A-3C19-52A8-A8A54D4D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Glycemic Impact of Olezarsen by DM Status</a:t>
            </a:r>
            <a:br>
              <a:rPr lang="en-US" dirty="0"/>
            </a:br>
            <a:r>
              <a:rPr lang="en-US" sz="2000" i="1" dirty="0">
                <a:solidFill>
                  <a:schemeClr val="bg2"/>
                </a:solidFill>
              </a:rPr>
              <a:t>HbA1c, pooled olezarsen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4907D-F534-6E56-D0DC-D77D7ED1A703}"/>
              </a:ext>
            </a:extLst>
          </p:cNvPr>
          <p:cNvSpPr txBox="1"/>
          <p:nvPr/>
        </p:nvSpPr>
        <p:spPr>
          <a:xfrm>
            <a:off x="5304359" y="3079283"/>
            <a:ext cx="2324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PBO-adjusted LSM 𝚫: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0.26% (95% CI 0.10-0.43)*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2C81AA-841D-7A4A-4F8E-EDB2414B3C38}"/>
              </a:ext>
            </a:extLst>
          </p:cNvPr>
          <p:cNvSpPr txBox="1"/>
          <p:nvPr/>
        </p:nvSpPr>
        <p:spPr>
          <a:xfrm>
            <a:off x="3901914" y="3928533"/>
            <a:ext cx="512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PBO-adjusted LSM 𝚫: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0.13% (95% CI 0.07-0.19)*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6BBCB6-5D10-04F4-EB29-8E11ED0063A2}"/>
              </a:ext>
            </a:extLst>
          </p:cNvPr>
          <p:cNvSpPr txBox="1"/>
          <p:nvPr/>
        </p:nvSpPr>
        <p:spPr>
          <a:xfrm>
            <a:off x="1471962" y="6215653"/>
            <a:ext cx="9433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Estimates at each time point are presented as medians, with error bars indicating 95% confidence intervals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*P&lt;0.01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Abbreviation: LSM, least-squares mean; PEP, primary endpoint; PBO, placebo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FA59A3-FB0F-66BF-CEAA-D395ADC86DA4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17" name="Picture 16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051701FA-C9DE-68D4-C41F-F2F854505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0E2761E-0861-FEDB-4312-085553EF0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19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2035B695-F255-7BFE-C53C-773436D53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175270-BA65-823B-14A0-AA35F896BBF5}"/>
              </a:ext>
            </a:extLst>
          </p:cNvPr>
          <p:cNvSpPr/>
          <p:nvPr/>
        </p:nvSpPr>
        <p:spPr>
          <a:xfrm>
            <a:off x="2346385" y="1717675"/>
            <a:ext cx="7712015" cy="741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5870E-24F8-4F5F-54F9-C1B0AEF6BEB5}"/>
              </a:ext>
            </a:extLst>
          </p:cNvPr>
          <p:cNvSpPr/>
          <p:nvPr/>
        </p:nvSpPr>
        <p:spPr>
          <a:xfrm>
            <a:off x="4411684" y="1717675"/>
            <a:ext cx="138023" cy="137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0EFD5-EBAD-20CE-C1E9-98F8738C8EB1}"/>
              </a:ext>
            </a:extLst>
          </p:cNvPr>
          <p:cNvSpPr/>
          <p:nvPr/>
        </p:nvSpPr>
        <p:spPr>
          <a:xfrm>
            <a:off x="6755191" y="1717866"/>
            <a:ext cx="138023" cy="1371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5EF81-FD1F-5F7E-6CAC-C880E17F5D23}"/>
              </a:ext>
            </a:extLst>
          </p:cNvPr>
          <p:cNvSpPr txBox="1"/>
          <p:nvPr/>
        </p:nvSpPr>
        <p:spPr>
          <a:xfrm>
            <a:off x="4530390" y="1616978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Placebo (PBO)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64AC46-EF47-B42C-F09C-EB62F19029A9}"/>
              </a:ext>
            </a:extLst>
          </p:cNvPr>
          <p:cNvSpPr txBox="1"/>
          <p:nvPr/>
        </p:nvSpPr>
        <p:spPr>
          <a:xfrm>
            <a:off x="6854682" y="1616978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Olezarsen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62EB1-2E7A-D14B-DD98-1AB506C6B14F}"/>
              </a:ext>
            </a:extLst>
          </p:cNvPr>
          <p:cNvSpPr txBox="1"/>
          <p:nvPr/>
        </p:nvSpPr>
        <p:spPr>
          <a:xfrm>
            <a:off x="1895628" y="272706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1731A-2664-6438-4DD2-844AC1B41221}"/>
              </a:ext>
            </a:extLst>
          </p:cNvPr>
          <p:cNvSpPr txBox="1"/>
          <p:nvPr/>
        </p:nvSpPr>
        <p:spPr>
          <a:xfrm>
            <a:off x="1527842" y="364426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DM</a:t>
            </a:r>
          </a:p>
        </p:txBody>
      </p:sp>
    </p:spTree>
    <p:extLst>
      <p:ext uri="{BB962C8B-B14F-4D97-AF65-F5344CB8AC3E}">
        <p14:creationId xmlns:p14="http://schemas.microsoft.com/office/powerpoint/2010/main" val="97850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D5D53-21F5-7A55-64A6-DA496CE39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EF1C86B-7FA8-D777-15E1-A8AB39450A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114"/>
          <a:stretch>
            <a:fillRect/>
          </a:stretch>
        </p:blipFill>
        <p:spPr>
          <a:xfrm>
            <a:off x="586933" y="1577456"/>
            <a:ext cx="10789965" cy="5161417"/>
          </a:xfrm>
          <a:prstGeom prst="rect">
            <a:avLst/>
          </a:prstGeom>
        </p:spPr>
      </p:pic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C3196CD7-02FE-1910-70DD-485595EE96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00CF9FE3-F3D8-49F2-040F-B58E58DE17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D655421-16FE-6853-0587-F0E63774BC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2029A-5480-A909-37B2-F7E898A2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Glycemic Impact of Olezarsen by DM Status </a:t>
            </a:r>
            <a:br>
              <a:rPr lang="en-US" dirty="0"/>
            </a:br>
            <a:r>
              <a:rPr lang="en-US" sz="2000" i="1" dirty="0">
                <a:solidFill>
                  <a:schemeClr val="bg2"/>
                </a:solidFill>
              </a:rPr>
              <a:t>Fasting plasma glucose, pooled olezarsen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4E22C-82B4-99C3-79D8-E483DFF5B42C}"/>
              </a:ext>
            </a:extLst>
          </p:cNvPr>
          <p:cNvSpPr txBox="1"/>
          <p:nvPr/>
        </p:nvSpPr>
        <p:spPr>
          <a:xfrm>
            <a:off x="4602358" y="4231192"/>
            <a:ext cx="34842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PBO-adjusted LSM 𝚫 : 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2.2 mg/dL (95% CI -1.1-5.6);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P=NS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398321-8022-F442-EA12-2CCB1D892456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15" name="Picture 14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4E947AE2-5DE8-9E69-9C69-46D2BFB7A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A63CD279-987A-EA09-A84D-4C09B8F2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17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5B49E424-3550-1C1A-2616-DE65AAFB0B1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3038CA-41E0-3F44-7125-75F84ED24AE0}"/>
              </a:ext>
            </a:extLst>
          </p:cNvPr>
          <p:cNvSpPr/>
          <p:nvPr/>
        </p:nvSpPr>
        <p:spPr>
          <a:xfrm>
            <a:off x="2346385" y="1866760"/>
            <a:ext cx="7662139" cy="673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EFBAB-9E64-B12D-5427-3B09A0AFA0A0}"/>
              </a:ext>
            </a:extLst>
          </p:cNvPr>
          <p:cNvSpPr/>
          <p:nvPr/>
        </p:nvSpPr>
        <p:spPr>
          <a:xfrm>
            <a:off x="4411684" y="1717675"/>
            <a:ext cx="138023" cy="137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ACA39-E9DD-DB94-16BE-58DF58A46F49}"/>
              </a:ext>
            </a:extLst>
          </p:cNvPr>
          <p:cNvSpPr/>
          <p:nvPr/>
        </p:nvSpPr>
        <p:spPr>
          <a:xfrm>
            <a:off x="6755191" y="1717866"/>
            <a:ext cx="138023" cy="1371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435F8-4223-263E-5957-7F9170635EAF}"/>
              </a:ext>
            </a:extLst>
          </p:cNvPr>
          <p:cNvSpPr txBox="1"/>
          <p:nvPr/>
        </p:nvSpPr>
        <p:spPr>
          <a:xfrm>
            <a:off x="4530390" y="1616978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Placebo (PBO)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20A13-FD33-1495-B4C7-861099A15CD4}"/>
              </a:ext>
            </a:extLst>
          </p:cNvPr>
          <p:cNvSpPr txBox="1"/>
          <p:nvPr/>
        </p:nvSpPr>
        <p:spPr>
          <a:xfrm>
            <a:off x="6854682" y="1616978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Olezarsen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1489BB-8589-7BDD-BA4A-12C9585B992F}"/>
              </a:ext>
            </a:extLst>
          </p:cNvPr>
          <p:cNvSpPr txBox="1"/>
          <p:nvPr/>
        </p:nvSpPr>
        <p:spPr>
          <a:xfrm>
            <a:off x="1890039" y="295237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2A9DDB-FB1C-107B-7BCB-4CCE29A8C3DF}"/>
              </a:ext>
            </a:extLst>
          </p:cNvPr>
          <p:cNvSpPr txBox="1"/>
          <p:nvPr/>
        </p:nvSpPr>
        <p:spPr>
          <a:xfrm>
            <a:off x="1522253" y="386854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1E117-DD20-DA07-FBFC-705EA2629866}"/>
              </a:ext>
            </a:extLst>
          </p:cNvPr>
          <p:cNvSpPr txBox="1"/>
          <p:nvPr/>
        </p:nvSpPr>
        <p:spPr>
          <a:xfrm>
            <a:off x="4822580" y="2421413"/>
            <a:ext cx="300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PBO-adjusted LSM 𝚫: 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12.1 mg/dL (95% CI 2.9-21.3)*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60A358-E588-01DD-AC90-D3E47C5E9605}"/>
              </a:ext>
            </a:extLst>
          </p:cNvPr>
          <p:cNvSpPr txBox="1"/>
          <p:nvPr/>
        </p:nvSpPr>
        <p:spPr>
          <a:xfrm>
            <a:off x="1471962" y="6215653"/>
            <a:ext cx="9433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Estimates at each time point are presented as medians, with error bars indicating 95% confidence intervals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*P&lt;0.01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Abbreviation: LSM, least-squares mean; PEP, primary endpoint; PBO, placebo</a:t>
            </a:r>
          </a:p>
        </p:txBody>
      </p:sp>
    </p:spTree>
    <p:extLst>
      <p:ext uri="{BB962C8B-B14F-4D97-AF65-F5344CB8AC3E}">
        <p14:creationId xmlns:p14="http://schemas.microsoft.com/office/powerpoint/2010/main" val="14218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733D7-072F-DE48-B7CC-A2ACACF09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9BF98AB-8C6A-248B-349D-C8D046A66A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00CF9FE3-F3D8-49F2-040F-B58E58DE17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255989F-9B2A-097B-2B1A-E2A9FC3DAA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0AF95-CC04-47F1-0087-04EB0201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Glycemic Impact of Olezarsen by DM Status</a:t>
            </a:r>
            <a:br>
              <a:rPr lang="en-US" dirty="0"/>
            </a:br>
            <a:r>
              <a:rPr lang="en-US" sz="2000" i="1" dirty="0">
                <a:solidFill>
                  <a:schemeClr val="bg2"/>
                </a:solidFill>
              </a:rPr>
              <a:t>HOMA-IR, pooled olezarsen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A6FB9-90F4-350C-327D-A999272BAA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5124" r="1247" b="11049"/>
          <a:stretch>
            <a:fillRect/>
          </a:stretch>
        </p:blipFill>
        <p:spPr>
          <a:xfrm>
            <a:off x="720687" y="1616977"/>
            <a:ext cx="10659617" cy="4642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5A82C-23D4-A4A0-6B1E-3BF30530292E}"/>
              </a:ext>
            </a:extLst>
          </p:cNvPr>
          <p:cNvSpPr txBox="1"/>
          <p:nvPr/>
        </p:nvSpPr>
        <p:spPr>
          <a:xfrm>
            <a:off x="5205314" y="2658892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PBO-adjusted LSM 𝚫: 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1.5 (95% CI -0.6-3.6);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P=NS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688B3-99F6-19D6-7775-6CEA1763A375}"/>
              </a:ext>
            </a:extLst>
          </p:cNvPr>
          <p:cNvSpPr txBox="1"/>
          <p:nvPr/>
        </p:nvSpPr>
        <p:spPr>
          <a:xfrm>
            <a:off x="4920777" y="4572375"/>
            <a:ext cx="3002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PBO-adjusted LSM 𝚫: 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-0.8 (95% CI -2.3-0.8);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P=NS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C4181B-552B-A345-3976-F338DE992AFA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14" name="Picture 13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5F88FD5A-56D1-E78E-D5CA-8E71DB1C0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426D235-1CE5-32C0-5CBE-5E049F3CD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16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DBBD8AAA-1CB0-10D3-1336-72CBB2BB556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344950-7B8A-DAE1-F51D-C848322967E6}"/>
              </a:ext>
            </a:extLst>
          </p:cNvPr>
          <p:cNvSpPr/>
          <p:nvPr/>
        </p:nvSpPr>
        <p:spPr>
          <a:xfrm>
            <a:off x="2346385" y="1717675"/>
            <a:ext cx="8676111" cy="673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BACA9-7662-B435-88ED-20DC910A5588}"/>
              </a:ext>
            </a:extLst>
          </p:cNvPr>
          <p:cNvSpPr/>
          <p:nvPr/>
        </p:nvSpPr>
        <p:spPr>
          <a:xfrm>
            <a:off x="4411684" y="1717675"/>
            <a:ext cx="138023" cy="137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75B4C6-C82D-4117-D739-ACAB20B254E3}"/>
              </a:ext>
            </a:extLst>
          </p:cNvPr>
          <p:cNvSpPr/>
          <p:nvPr/>
        </p:nvSpPr>
        <p:spPr>
          <a:xfrm>
            <a:off x="6755191" y="1717866"/>
            <a:ext cx="138023" cy="1371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32E21-2AED-4CE0-6516-B5710E1A4947}"/>
              </a:ext>
            </a:extLst>
          </p:cNvPr>
          <p:cNvSpPr txBox="1"/>
          <p:nvPr/>
        </p:nvSpPr>
        <p:spPr>
          <a:xfrm>
            <a:off x="4530390" y="1616978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Placebo (PBO)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8B0B8-4381-E071-F679-522BB55F552F}"/>
              </a:ext>
            </a:extLst>
          </p:cNvPr>
          <p:cNvSpPr txBox="1"/>
          <p:nvPr/>
        </p:nvSpPr>
        <p:spPr>
          <a:xfrm>
            <a:off x="6854682" y="1616978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Olezarsen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ACD4E-9B5C-D963-2AC0-D99C07A241E2}"/>
              </a:ext>
            </a:extLst>
          </p:cNvPr>
          <p:cNvSpPr txBox="1"/>
          <p:nvPr/>
        </p:nvSpPr>
        <p:spPr>
          <a:xfrm>
            <a:off x="1871926" y="311302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B966AB-E293-9887-D984-A6673B77A518}"/>
              </a:ext>
            </a:extLst>
          </p:cNvPr>
          <p:cNvSpPr txBox="1"/>
          <p:nvPr/>
        </p:nvSpPr>
        <p:spPr>
          <a:xfrm>
            <a:off x="1504140" y="402631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9A3000-793C-CE1D-C59F-273D71E935FF}"/>
              </a:ext>
            </a:extLst>
          </p:cNvPr>
          <p:cNvSpPr txBox="1"/>
          <p:nvPr/>
        </p:nvSpPr>
        <p:spPr>
          <a:xfrm>
            <a:off x="1455235" y="6264552"/>
            <a:ext cx="9433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Estimates at each time point are presented as medians, with error bars indicating 95% confidence intervals</a:t>
            </a:r>
            <a:endParaRPr lang="en-US" sz="14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Abbreviation: LSM, least-squares mean; PEP, primary endpoint; PBO, placebo</a:t>
            </a:r>
          </a:p>
        </p:txBody>
      </p:sp>
    </p:spTree>
    <p:extLst>
      <p:ext uri="{BB962C8B-B14F-4D97-AF65-F5344CB8AC3E}">
        <p14:creationId xmlns:p14="http://schemas.microsoft.com/office/powerpoint/2010/main" val="4602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02CDF-1139-3140-C853-8129365A1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1320A86-91A2-F40F-77B9-6B92CBB5E2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0658E10-FD3A-0C20-72C7-5155DAF233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904CC99A-9015-7360-BD20-92E55C5596A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7DFBB-32EF-79D9-D599-13B711D5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811D60-D53A-4E9D-B542-F80003F09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1" y="1267234"/>
            <a:ext cx="10704411" cy="4896897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Changes in diabetes medications were not assessed in this study</a:t>
            </a:r>
          </a:p>
          <a:p>
            <a:pPr marL="804863" lvl="1" indent="-342900">
              <a:spcBef>
                <a:spcPts val="600"/>
              </a:spcBef>
            </a:pPr>
            <a:r>
              <a:rPr lang="en-US" sz="2400" dirty="0"/>
              <a:t>Assessment of glycemic profile may not fully capture the extent of </a:t>
            </a:r>
            <a:r>
              <a:rPr lang="en-US" sz="2400" dirty="0" err="1"/>
              <a:t>dysglycemia</a:t>
            </a:r>
            <a:endParaRPr lang="en-US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Not designed to elucidate the mechanistic pathways underlying the glycemic change, but appears to be a class effect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Assessment of glycemic impact of olezarsen beyond 12 months requires further studies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DB58C0-342A-F626-BAB9-3F7FAB0844BA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5" name="Picture 4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A0986B71-527B-F302-8FE6-B4F071B0F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1CABAAE-0587-22A1-8A3E-65A86F77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8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1B67542E-6E38-ED2E-CF05-B5BC0B662A7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7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15089-FAE5-62B6-0D3B-8372D8AD1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D9611AF6-656C-49BE-FF25-52CE45C00D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1320A86-91A2-F40F-77B9-6B92CBB5E2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E5FC080-09FE-5CA0-0DF5-6FEE0CE917E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01325-EA2D-CB35-7D34-C379AB36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Conclusions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2D2EDA-19F1-76DD-BA6E-0F0D9B57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8" y="1267234"/>
            <a:ext cx="10902951" cy="4896897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 this high-risk population with </a:t>
            </a:r>
            <a:r>
              <a:rPr lang="en-US" sz="2400" b="1" u="sng" dirty="0"/>
              <a:t>severe HTG &amp; DM</a:t>
            </a:r>
            <a:r>
              <a:rPr lang="en-US" sz="2400" dirty="0"/>
              <a:t>, </a:t>
            </a:r>
            <a:r>
              <a:rPr lang="en-US" sz="2400" b="1" dirty="0"/>
              <a:t>olezarsen</a:t>
            </a:r>
            <a:r>
              <a:rPr lang="en-US" sz="2400" dirty="0"/>
              <a:t>;</a:t>
            </a:r>
          </a:p>
          <a:p>
            <a:pPr marL="804863" lvl="1" indent="-342900"/>
            <a:r>
              <a:rPr lang="en-US" sz="2300" dirty="0"/>
              <a:t>Reduced TG levels by </a:t>
            </a:r>
            <a:r>
              <a:rPr lang="en-US" sz="2300" b="1" dirty="0"/>
              <a:t>58–65% </a:t>
            </a:r>
            <a:r>
              <a:rPr lang="en-US" sz="2300" dirty="0"/>
              <a:t>on top of currently available lipid lowering therapies</a:t>
            </a:r>
          </a:p>
          <a:p>
            <a:pPr marL="804863" lvl="1" indent="-342900"/>
            <a:r>
              <a:rPr lang="en-US" sz="2300" dirty="0"/>
              <a:t>Reduced acute pancreatitis events by </a:t>
            </a:r>
            <a:r>
              <a:rPr lang="en-US" sz="2300" b="1" dirty="0"/>
              <a:t>81%</a:t>
            </a:r>
            <a:r>
              <a:rPr lang="en-US" sz="2300" dirty="0"/>
              <a:t>, with an absolute rate reduction of </a:t>
            </a:r>
            <a:r>
              <a:rPr lang="en-US" sz="2300" b="1" dirty="0"/>
              <a:t>6.6% </a:t>
            </a:r>
          </a:p>
          <a:p>
            <a:pPr marL="1031875" lvl="2" indent="-342900"/>
            <a:r>
              <a:rPr lang="en-US" sz="2300" dirty="0"/>
              <a:t>Yielded a number needed to treat of </a:t>
            </a:r>
            <a:r>
              <a:rPr lang="en-US" sz="2300" b="1" dirty="0"/>
              <a:t>16 </a:t>
            </a:r>
            <a:r>
              <a:rPr lang="en-US" sz="2300" dirty="0"/>
              <a:t>to prevent one event over 12 months </a:t>
            </a:r>
          </a:p>
          <a:p>
            <a:pPr marL="804863" lvl="1" indent="-342900"/>
            <a:r>
              <a:rPr lang="en-US" sz="2300" dirty="0"/>
              <a:t>Minimally increased HbA1c (by </a:t>
            </a:r>
            <a:r>
              <a:rPr lang="en-US" sz="2300" b="1" dirty="0"/>
              <a:t>0.26%</a:t>
            </a:r>
            <a:r>
              <a:rPr lang="en-US" sz="2300" dirty="0"/>
              <a:t>) with </a:t>
            </a:r>
            <a:r>
              <a:rPr lang="en-US" sz="2300" b="1" dirty="0"/>
              <a:t>no changes </a:t>
            </a:r>
            <a:r>
              <a:rPr lang="en-US" sz="2300" dirty="0"/>
              <a:t>in HOMA-IR </a:t>
            </a:r>
          </a:p>
          <a:p>
            <a:pPr marL="1031875" lvl="2" indent="-342900"/>
            <a:r>
              <a:rPr lang="en-US" sz="2300" dirty="0"/>
              <a:t>The degree of glycemic excursion observed is unlikely to be clinically meaningful for most sHTG patients</a:t>
            </a:r>
            <a:endParaRPr lang="en-US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CORE-OLE (NCT05681351), an open-label extension study of CORE-TIMI 72a &amp; CORE2-TIMI 72b, will further elucidate the long-term effect of olezarsen</a:t>
            </a:r>
            <a:endParaRPr lang="en-US" altLang="ko-KR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23A654-1FFA-1D4C-2450-BDC62539D5F6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6" name="Picture 5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16C503AF-1073-9459-FC7B-93D9522EC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A8AAD6B-AB4F-B51A-E9A3-1AB10399F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8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FECE2CF2-F580-6490-4378-C3EEDEE72B9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FB402-3AE5-291D-BC58-44F5669ADB99}"/>
              </a:ext>
            </a:extLst>
          </p:cNvPr>
          <p:cNvSpPr txBox="1"/>
          <p:nvPr/>
        </p:nvSpPr>
        <p:spPr>
          <a:xfrm>
            <a:off x="5149562" y="6176672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TIMIStudyGroup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http://www.timi.org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ymkang@bwh.harvard.edu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8E90BD7-B8FB-314F-BEAC-CDE8AF7F70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8E90BD7-B8FB-314F-BEAC-CDE8AF7F70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AE05FD8-3EBC-8F4A-A2BC-2F12392FB4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B8E81-73FA-8241-9491-D4B6008E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sz="2000" i="1" dirty="0">
                <a:solidFill>
                  <a:schemeClr val="bg2"/>
                </a:solidFill>
              </a:rPr>
              <a:t>sHTG, APOC3, &amp; olezarsen</a:t>
            </a: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D4AA7C-FC6C-1FF2-B98B-6AE8D0EA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855" y="1355782"/>
            <a:ext cx="6445404" cy="480834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Severe hypertriglyceridemia (sHTG), defined as triglycerides (TGs) ≥500 mg/dL (5.65 mmol/L) carries an increased risk of acute pancreatitis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Apolipoprotein C-III (APOC3)</a:t>
            </a:r>
            <a:r>
              <a:rPr lang="en-US" sz="2400" dirty="0"/>
              <a:t> inhibits:</a:t>
            </a:r>
          </a:p>
          <a:p>
            <a:pPr marL="804863" lvl="1" indent="-342900">
              <a:spcBef>
                <a:spcPts val="600"/>
              </a:spcBef>
            </a:pPr>
            <a:r>
              <a:rPr lang="en-US" sz="2000" dirty="0"/>
              <a:t>lipoprotein lipase (LPL), a key enzyme in TG metabolism </a:t>
            </a:r>
          </a:p>
          <a:p>
            <a:pPr marL="804863" lvl="1" indent="-342900">
              <a:spcBef>
                <a:spcPts val="600"/>
              </a:spcBef>
            </a:pPr>
            <a:r>
              <a:rPr lang="en-US" sz="2000" dirty="0"/>
              <a:t>hepatic uptake of TG-rich lipoproteins (TRLs)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Olezarsen</a:t>
            </a:r>
            <a:r>
              <a:rPr lang="en-US" sz="2400" dirty="0"/>
              <a:t> is an antisense oligonucleotide targeting </a:t>
            </a:r>
            <a:r>
              <a:rPr lang="en-US" sz="2400" i="1" dirty="0"/>
              <a:t>APOC3</a:t>
            </a:r>
            <a:r>
              <a:rPr lang="en-US" sz="2400" dirty="0"/>
              <a:t> (i.e., APOC3 inhibitor)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C1687-404A-4DD8-B19B-6EAFC8112F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6" t="6412" r="51464" b="1349"/>
          <a:stretch/>
        </p:blipFill>
        <p:spPr>
          <a:xfrm>
            <a:off x="829283" y="1355782"/>
            <a:ext cx="4556755" cy="4565474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BE84D2-9212-07CC-E1A7-41AAF4A7D95F}"/>
              </a:ext>
            </a:extLst>
          </p:cNvPr>
          <p:cNvSpPr txBox="1"/>
          <p:nvPr/>
        </p:nvSpPr>
        <p:spPr>
          <a:xfrm>
            <a:off x="1728439" y="6293421"/>
            <a:ext cx="10350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/>
              <a:t> Mach F, et al. </a:t>
            </a:r>
            <a:r>
              <a:rPr lang="en-US" sz="1600" i="1" dirty="0" err="1"/>
              <a:t>Eur</a:t>
            </a:r>
            <a:r>
              <a:rPr lang="en-US" sz="1600" i="1" dirty="0"/>
              <a:t> Heart J. 2020;41(1):111-188;</a:t>
            </a:r>
          </a:p>
          <a:p>
            <a:pPr algn="r"/>
            <a:r>
              <a:rPr lang="en-US" sz="1600" i="1" dirty="0"/>
              <a:t>Gaudet, et al. N Engl J Med 2014;371:2200-2206.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792A5-3014-0B41-5E8A-7026E06853D8}"/>
              </a:ext>
            </a:extLst>
          </p:cNvPr>
          <p:cNvGrpSpPr/>
          <p:nvPr/>
        </p:nvGrpSpPr>
        <p:grpSpPr>
          <a:xfrm>
            <a:off x="2601531" y="3243081"/>
            <a:ext cx="2810265" cy="1395042"/>
            <a:chOff x="1496291" y="2400300"/>
            <a:chExt cx="2096595" cy="10512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B82EB3-4516-5D14-53B9-9D974B63AD58}"/>
                </a:ext>
              </a:extLst>
            </p:cNvPr>
            <p:cNvSpPr/>
            <p:nvPr/>
          </p:nvSpPr>
          <p:spPr>
            <a:xfrm>
              <a:off x="1496291" y="2400300"/>
              <a:ext cx="644236" cy="19223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2770DF-F0A3-8DF6-3243-3B11A5A545E5}"/>
                </a:ext>
              </a:extLst>
            </p:cNvPr>
            <p:cNvSpPr/>
            <p:nvPr/>
          </p:nvSpPr>
          <p:spPr>
            <a:xfrm>
              <a:off x="2948650" y="3259282"/>
              <a:ext cx="644236" cy="19223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92953B-C04A-21B4-7DC2-E1BBA922C600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14" name="Picture 13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5E2903CD-CB3C-CFEB-4791-CBD18A166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871ED4C-E5F0-2921-5CB7-A111693A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16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D04FA826-9FBF-5F4C-0876-01C2DF23F61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8EB23-A1BB-F3D0-A3D0-8E3ED0220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E6F493FC-6BFA-408A-1ED5-A881B6BB58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8E90BD7-B8FB-314F-BEAC-CDE8AF7F70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0CF53605-47AB-6E9C-5202-E3210BB0C96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8C9BD-D988-E496-4BAB-C3BB1971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CORE–TIMI 72a &amp; CORE2–TIMI 72b</a:t>
            </a:r>
            <a:br>
              <a:rPr lang="en-US" dirty="0"/>
            </a:br>
            <a:r>
              <a:rPr lang="en-US" sz="2000" i="1" dirty="0">
                <a:solidFill>
                  <a:schemeClr val="bg2"/>
                </a:solidFill>
              </a:rPr>
              <a:t>Study design (identical)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93544-87DC-C8E4-C7C4-58A562E053C8}"/>
              </a:ext>
            </a:extLst>
          </p:cNvPr>
          <p:cNvSpPr txBox="1"/>
          <p:nvPr/>
        </p:nvSpPr>
        <p:spPr>
          <a:xfrm>
            <a:off x="1757224" y="6519446"/>
            <a:ext cx="103501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/>
              <a:t> Marston NA, Bergmark BA et al. N Engl J Med 2026;394:429–441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1DCF54-7272-4962-6A2B-5250A3933A52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14" name="Picture 13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A9042DC1-D2EE-2C83-0E79-CA70F57BA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D6758D96-1E94-21CA-A909-D74EBAF7B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16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510DFFF8-024A-F2FA-5E0B-22E0253D35E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  <p:pic>
        <p:nvPicPr>
          <p:cNvPr id="42" name="Picture 41" descr="A diagram of treatment period&#10;&#10;AI-generated content may be incorrect.">
            <a:extLst>
              <a:ext uri="{FF2B5EF4-FFF2-40B4-BE49-F238E27FC236}">
                <a16:creationId xmlns:a16="http://schemas.microsoft.com/office/drawing/2014/main" id="{6CFA575A-AEDD-6134-2789-9B81FFB803D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24924"/>
          <a:stretch>
            <a:fillRect/>
          </a:stretch>
        </p:blipFill>
        <p:spPr>
          <a:xfrm>
            <a:off x="1095808" y="1331112"/>
            <a:ext cx="10077717" cy="401715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AEDD460-A5B0-6900-CF69-FE505D80BC27}"/>
              </a:ext>
            </a:extLst>
          </p:cNvPr>
          <p:cNvSpPr txBox="1"/>
          <p:nvPr/>
        </p:nvSpPr>
        <p:spPr>
          <a:xfrm>
            <a:off x="770948" y="5438107"/>
            <a:ext cx="10865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Primary endpoint: placebo-adjusted % change in triglycerides at 6 months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Secondary endpoints include % change in other lipid parameters and acute pancreatitis</a:t>
            </a:r>
          </a:p>
        </p:txBody>
      </p:sp>
    </p:spTree>
    <p:extLst>
      <p:ext uri="{BB962C8B-B14F-4D97-AF65-F5344CB8AC3E}">
        <p14:creationId xmlns:p14="http://schemas.microsoft.com/office/powerpoint/2010/main" val="266971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3A9B8-B1E3-21DC-18E7-F73C2C88B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3AA74992-213F-7E26-9751-B4507DA5A7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E6F493FC-6BFA-408A-1ED5-A881B6BB58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6592F8F-6086-60A8-17C3-A0D8F46314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19B5A-362C-EFC3-D461-38B430EF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CORE–TIMI 72a &amp; CORE2–TIMI 72b</a:t>
            </a:r>
            <a:br>
              <a:rPr lang="en-US" dirty="0"/>
            </a:br>
            <a:r>
              <a:rPr lang="en-US" sz="2000" i="1" dirty="0">
                <a:solidFill>
                  <a:schemeClr val="bg2"/>
                </a:solidFill>
              </a:rPr>
              <a:t>Primary endpoint: placebo-adjusted % change in TG at 6 months from baseline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1F3D08-446E-66CF-A6FE-78C920F460DF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14" name="Picture 13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2CDC6037-51F9-A6B3-D008-E9B30DFAC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295197B-A66C-4336-E327-24E4BA8EF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16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EEB7E718-C064-C3BE-4285-B3FC36E2700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4674C49-8C2E-EBFF-5078-7618CB7031A0}"/>
              </a:ext>
            </a:extLst>
          </p:cNvPr>
          <p:cNvSpPr txBox="1"/>
          <p:nvPr/>
        </p:nvSpPr>
        <p:spPr>
          <a:xfrm>
            <a:off x="1681482" y="5412025"/>
            <a:ext cx="8733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Olezarsen lowered plasma TG levels by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~49-72%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compared to placebo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82F7AD4-EF55-DD50-48B6-3C07D13BDB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822" y="2118732"/>
            <a:ext cx="5774399" cy="293900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0F8FB4E-2E92-D625-6205-E0D4554135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4747" y="2107581"/>
            <a:ext cx="5774400" cy="2977873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DE1C9EFA-9518-ED7B-E3A1-BC98897C2E64}"/>
              </a:ext>
            </a:extLst>
          </p:cNvPr>
          <p:cNvSpPr txBox="1">
            <a:spLocks/>
          </p:cNvSpPr>
          <p:nvPr/>
        </p:nvSpPr>
        <p:spPr>
          <a:xfrm>
            <a:off x="1037065" y="1781010"/>
            <a:ext cx="4739268" cy="3327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rgbClr val="AC0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CORE-TIMI 72a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7DF74387-7CCF-EA32-14DE-91863C91B970}"/>
              </a:ext>
            </a:extLst>
          </p:cNvPr>
          <p:cNvSpPr txBox="1">
            <a:spLocks/>
          </p:cNvSpPr>
          <p:nvPr/>
        </p:nvSpPr>
        <p:spPr>
          <a:xfrm>
            <a:off x="6863851" y="1781010"/>
            <a:ext cx="4739268" cy="3327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rgbClr val="AC0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CORE2-TIMI 72b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11E6BF-3CC8-FDFC-2D5D-E25FA50C1306}"/>
              </a:ext>
            </a:extLst>
          </p:cNvPr>
          <p:cNvSpPr/>
          <p:nvPr/>
        </p:nvSpPr>
        <p:spPr>
          <a:xfrm>
            <a:off x="2352907" y="3245007"/>
            <a:ext cx="814039" cy="1895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D52DAC-91D1-5C00-407F-D98A7B8947B6}"/>
              </a:ext>
            </a:extLst>
          </p:cNvPr>
          <p:cNvSpPr/>
          <p:nvPr/>
        </p:nvSpPr>
        <p:spPr>
          <a:xfrm>
            <a:off x="3609278" y="3225076"/>
            <a:ext cx="814039" cy="1895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0FF85A4-2A90-79B2-C186-468A663B2594}"/>
              </a:ext>
            </a:extLst>
          </p:cNvPr>
          <p:cNvSpPr/>
          <p:nvPr/>
        </p:nvSpPr>
        <p:spPr>
          <a:xfrm>
            <a:off x="8231361" y="3456880"/>
            <a:ext cx="814039" cy="1895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13AB739-12CF-0ADC-AF5F-C28D1BC60BE7}"/>
              </a:ext>
            </a:extLst>
          </p:cNvPr>
          <p:cNvSpPr/>
          <p:nvPr/>
        </p:nvSpPr>
        <p:spPr>
          <a:xfrm>
            <a:off x="9498884" y="3456880"/>
            <a:ext cx="814039" cy="1895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03B96C-CE5C-AA65-C9B2-B2ACA87680FB}"/>
              </a:ext>
            </a:extLst>
          </p:cNvPr>
          <p:cNvSpPr txBox="1"/>
          <p:nvPr/>
        </p:nvSpPr>
        <p:spPr>
          <a:xfrm>
            <a:off x="1757224" y="6534436"/>
            <a:ext cx="103501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/>
              <a:t> Marston NA, Bergmark BA et al. N Engl J Med 2026;394:429–441</a:t>
            </a:r>
          </a:p>
        </p:txBody>
      </p:sp>
    </p:spTree>
    <p:extLst>
      <p:ext uri="{BB962C8B-B14F-4D97-AF65-F5344CB8AC3E}">
        <p14:creationId xmlns:p14="http://schemas.microsoft.com/office/powerpoint/2010/main" val="120687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1F5E9-B2E8-B91A-9ACA-A9441A0CD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A24629D9-B333-F973-C9C9-1159B71D3F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3AA74992-213F-7E26-9751-B4507DA5A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AF81A3CE-6BC8-4B3D-9F8A-7DBC2FE0157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C5991-DB3B-71F5-40D3-7D9E387E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CORE–TIMI 72a &amp; CORE2–TIMI 72b</a:t>
            </a:r>
            <a:br>
              <a:rPr lang="en-US" dirty="0"/>
            </a:br>
            <a:r>
              <a:rPr lang="en-US" sz="2000" i="1" dirty="0">
                <a:solidFill>
                  <a:schemeClr val="bg2"/>
                </a:solidFill>
              </a:rPr>
              <a:t>Secondary endpoint: Acute pancreatitis over 12 months (pooled analysis)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0E9F8E-BDB7-C052-9914-8526CEAE07B5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14" name="Picture 13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364EF6EA-B19E-EC7F-B208-9F414D5D7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0587F75-8F24-7EBF-4E74-C9D997C22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16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C4E070FF-6697-BFC9-3443-611E9132EFC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0D4407A-FAF8-6AB4-A287-E1C8B28E6C8E}"/>
              </a:ext>
            </a:extLst>
          </p:cNvPr>
          <p:cNvSpPr txBox="1"/>
          <p:nvPr/>
        </p:nvSpPr>
        <p:spPr>
          <a:xfrm>
            <a:off x="1330258" y="5705736"/>
            <a:ext cx="970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Olezarsen reduced the rate of acute pancreatitis by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compared to placebo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1423DC-40EA-27EE-A22F-B758366C04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800" y="1576699"/>
            <a:ext cx="7772400" cy="37046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8BF76AF-FAC6-67AE-E921-A924AF34EAAA}"/>
              </a:ext>
            </a:extLst>
          </p:cNvPr>
          <p:cNvSpPr txBox="1"/>
          <p:nvPr/>
        </p:nvSpPr>
        <p:spPr>
          <a:xfrm>
            <a:off x="1757224" y="6519446"/>
            <a:ext cx="103501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/>
              <a:t> Marston NA, Bergmark BA et al. N Engl J Med 2026;394:429–441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C7254-346D-9F7C-0D65-9F1591EE3FF9}"/>
              </a:ext>
            </a:extLst>
          </p:cNvPr>
          <p:cNvSpPr txBox="1"/>
          <p:nvPr/>
        </p:nvSpPr>
        <p:spPr>
          <a:xfrm>
            <a:off x="2590802" y="5307513"/>
            <a:ext cx="91068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Abbreviations: ARR, absolute risk reduction; NNT, number needed to treat; RR, rate ratio</a:t>
            </a:r>
          </a:p>
        </p:txBody>
      </p:sp>
    </p:spTree>
    <p:extLst>
      <p:ext uri="{BB962C8B-B14F-4D97-AF65-F5344CB8AC3E}">
        <p14:creationId xmlns:p14="http://schemas.microsoft.com/office/powerpoint/2010/main" val="394076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C16B8-4E00-02B6-83BB-37CA3CB14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3228E623-3F53-489D-0688-571DCB9EC6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8E90BD7-B8FB-314F-BEAC-CDE8AF7F70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F6CA3A65-F46C-68FE-D36A-F47DCD1C67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44B97-5D51-F6AA-D751-3FBAB8AD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Objectives</a:t>
            </a:r>
            <a:br>
              <a:rPr lang="en-US" dirty="0"/>
            </a:br>
            <a:r>
              <a:rPr lang="en-US" sz="2000" i="1" dirty="0">
                <a:solidFill>
                  <a:schemeClr val="bg2"/>
                </a:solidFill>
              </a:rPr>
              <a:t>sHTG &amp; DM</a:t>
            </a: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E4630-F7CE-E0EB-DD9D-E02BE3D7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412197"/>
            <a:ext cx="11126125" cy="4896897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Insulin resistance, a hallmark of type 2 diabetes mellitus (DM), is a common non-genetic driver of TG dysregulation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Both </a:t>
            </a:r>
            <a:r>
              <a:rPr lang="en-US" sz="2600" b="1" dirty="0"/>
              <a:t>sHTG &amp; DM </a:t>
            </a:r>
            <a:r>
              <a:rPr lang="en-US" sz="2600" dirty="0"/>
              <a:t>are independently associated with high risk for </a:t>
            </a:r>
            <a:r>
              <a:rPr lang="en-US" sz="2600" b="1" dirty="0"/>
              <a:t>acute pancreatitis (AP), </a:t>
            </a:r>
            <a:r>
              <a:rPr lang="en-US" sz="2600" dirty="0"/>
              <a:t>a potentially life-threatening complication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Therefore, patients with sHTG &amp; DM represent a particularly high-risk subgroup</a:t>
            </a:r>
          </a:p>
          <a:p>
            <a:pPr marL="804863" lvl="1" indent="-342900">
              <a:spcBef>
                <a:spcPts val="600"/>
              </a:spcBef>
            </a:pPr>
            <a:r>
              <a:rPr lang="en-US" sz="2400" dirty="0"/>
              <a:t>Conventional TG-lowering therapies may not be sufficient to address the risk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CBE0E-5F82-7503-A194-720E5BB3B551}"/>
              </a:ext>
            </a:extLst>
          </p:cNvPr>
          <p:cNvSpPr txBox="1"/>
          <p:nvPr/>
        </p:nvSpPr>
        <p:spPr>
          <a:xfrm>
            <a:off x="952500" y="6299099"/>
            <a:ext cx="11126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/>
              <a:t> </a:t>
            </a:r>
            <a:r>
              <a:rPr lang="en-US" sz="1600" i="1" dirty="0" err="1"/>
              <a:t>Mechanick</a:t>
            </a:r>
            <a:r>
              <a:rPr lang="en-US" sz="1600" i="1" dirty="0"/>
              <a:t> JI et al. J Am Coll </a:t>
            </a:r>
            <a:r>
              <a:rPr lang="en-US" sz="1600" i="1" dirty="0" err="1"/>
              <a:t>Cardiol</a:t>
            </a:r>
            <a:r>
              <a:rPr lang="en-US" sz="1600" i="1" dirty="0"/>
              <a:t> 2020;75:525–538</a:t>
            </a:r>
          </a:p>
          <a:p>
            <a:pPr algn="r"/>
            <a:r>
              <a:rPr lang="en-US" sz="1600" i="1" dirty="0"/>
              <a:t>Girman CJ et al. Diabetes </a:t>
            </a:r>
            <a:r>
              <a:rPr lang="en-US" sz="1600" i="1" dirty="0" err="1"/>
              <a:t>Obes</a:t>
            </a:r>
            <a:r>
              <a:rPr lang="en-US" sz="1600" i="1" dirty="0"/>
              <a:t> </a:t>
            </a:r>
            <a:r>
              <a:rPr lang="en-US" sz="1600" i="1" dirty="0" err="1"/>
              <a:t>Metab</a:t>
            </a:r>
            <a:r>
              <a:rPr lang="en-US" sz="1600" i="1" dirty="0"/>
              <a:t> 2010;12:766–771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9C8AA9-9123-9BB4-3731-95AFA6A8E432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6" name="Picture 5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DBC31B14-4D3F-DD76-C14B-60E12DB5C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F79AA0D-F27C-CBFF-C570-786EB039E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9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0FB61F8B-499D-AD98-7BB4-7241FDA8D1E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  <p:sp>
        <p:nvSpPr>
          <p:cNvPr id="10" name="사각형: 둥근 모서리 5">
            <a:extLst>
              <a:ext uri="{FF2B5EF4-FFF2-40B4-BE49-F238E27FC236}">
                <a16:creationId xmlns:a16="http://schemas.microsoft.com/office/drawing/2014/main" id="{F23BDA88-C249-7C5B-7D01-2CBB3AF18E87}"/>
              </a:ext>
            </a:extLst>
          </p:cNvPr>
          <p:cNvSpPr/>
          <p:nvPr/>
        </p:nvSpPr>
        <p:spPr>
          <a:xfrm>
            <a:off x="1141301" y="4405227"/>
            <a:ext cx="10361459" cy="131584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We aimed to evaluate the efficacy &amp; safety of olezarsen </a:t>
            </a:r>
          </a:p>
          <a:p>
            <a:pPr algn="ctr"/>
            <a:r>
              <a:rPr lang="en-US" altLang="ko-KR" sz="3200" b="1" dirty="0"/>
              <a:t>in adults with sHTG &amp; DM</a:t>
            </a:r>
          </a:p>
        </p:txBody>
      </p:sp>
    </p:spTree>
    <p:extLst>
      <p:ext uri="{BB962C8B-B14F-4D97-AF65-F5344CB8AC3E}">
        <p14:creationId xmlns:p14="http://schemas.microsoft.com/office/powerpoint/2010/main" val="39184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D735B-CD50-437F-30F4-24B1AB2EC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4D6E69D0-448F-A9D1-95B6-B2B76720B4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E001145-CD64-84BB-E67B-B0E9387CBF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8FE0AFC0-D432-175A-5CF5-0677B244C0E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69B69-4BC3-162B-95C4-4CDF099F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0EB3E3-621D-456F-1647-DB7BF028C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1" y="1267234"/>
            <a:ext cx="11210924" cy="4896897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Modified intention-to-treat population (≥1 dose study medication)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Baseline </a:t>
            </a:r>
            <a:r>
              <a:rPr lang="en-US" sz="2800"/>
              <a:t>DM was defined </a:t>
            </a:r>
            <a:r>
              <a:rPr lang="en-US" sz="2800" dirty="0"/>
              <a:t>as at least one of:</a:t>
            </a:r>
          </a:p>
          <a:p>
            <a:pPr marL="804863" lvl="1" indent="-342900">
              <a:spcBef>
                <a:spcPts val="600"/>
              </a:spcBef>
            </a:pPr>
            <a:r>
              <a:rPr lang="en-US" sz="2400" dirty="0"/>
              <a:t>Investigator-reported history of DM (dedicated eCRF field)</a:t>
            </a:r>
          </a:p>
          <a:p>
            <a:pPr marL="804863" lvl="1" indent="-342900">
              <a:spcBef>
                <a:spcPts val="600"/>
              </a:spcBef>
            </a:pPr>
            <a:r>
              <a:rPr lang="en-US" sz="2400" dirty="0"/>
              <a:t>HbA1c ≥6.5% </a:t>
            </a:r>
          </a:p>
          <a:p>
            <a:pPr marL="804863" lvl="1" indent="-342900">
              <a:spcBef>
                <a:spcPts val="600"/>
              </a:spcBef>
            </a:pPr>
            <a:r>
              <a:rPr lang="en-US" sz="2400" dirty="0"/>
              <a:t>Use of glucose-lowering medications in the absence of a non-DM indication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Changes in fasting lipid and glycemic parameters at </a:t>
            </a:r>
            <a:r>
              <a:rPr lang="en-US" sz="2800" u="sng" dirty="0"/>
              <a:t>6 months</a:t>
            </a:r>
            <a:r>
              <a:rPr lang="en-US" sz="2800" dirty="0"/>
              <a:t> were assessed using an analysis of covariance (ANCOVA) model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Centrally adjudicated AP events </a:t>
            </a:r>
            <a:r>
              <a:rPr lang="en-US" sz="2800" u="sng" dirty="0"/>
              <a:t>over 12 months</a:t>
            </a:r>
            <a:r>
              <a:rPr lang="en-US" sz="2800" dirty="0"/>
              <a:t> were compared between pooled olezarsen treatment and placebo groups using a negative binomial regression model</a:t>
            </a:r>
            <a:endParaRPr lang="en-US" altLang="ko-KR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7508A8-F553-68F0-719B-06B5F1A89A65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6" name="Picture 5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CA277048-78A2-33D3-2D90-6C357DFA8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0BDCD28D-BA4D-04F5-D966-86D59FD5F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8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0C4B3155-7036-01C9-63D7-96E154AA7A3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7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532C2-4B44-7D20-CD0D-6DA912FA3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BF855375-9FE2-DD96-7CCB-C1FD0BD155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4D6E69D0-448F-A9D1-95B6-B2B76720B4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F83CE774-4A14-1A79-8784-3F22E613831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99593-2269-9BE5-8FCC-C6B83FC7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  <a:br>
              <a:rPr lang="en-US" dirty="0"/>
            </a:br>
            <a:r>
              <a:rPr lang="en-US" sz="2000" i="1" dirty="0">
                <a:solidFill>
                  <a:schemeClr val="bg2"/>
                </a:solidFill>
              </a:rPr>
              <a:t>DM vs No DM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C6E7AC-570F-19FF-3052-53A50F44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60148"/>
              </p:ext>
            </p:extLst>
          </p:nvPr>
        </p:nvGraphicFramePr>
        <p:xfrm>
          <a:off x="641351" y="1506088"/>
          <a:ext cx="5585830" cy="4142363"/>
        </p:xfrm>
        <a:graphic>
          <a:graphicData uri="http://schemas.openxmlformats.org/drawingml/2006/table">
            <a:tbl>
              <a:tblPr firstRow="1" firstCol="1" bandRow="1"/>
              <a:tblGrid>
                <a:gridCol w="2867249">
                  <a:extLst>
                    <a:ext uri="{9D8B030D-6E8A-4147-A177-3AD203B41FA5}">
                      <a16:colId xmlns:a16="http://schemas.microsoft.com/office/drawing/2014/main" val="2333109912"/>
                    </a:ext>
                  </a:extLst>
                </a:gridCol>
                <a:gridCol w="1497933">
                  <a:extLst>
                    <a:ext uri="{9D8B030D-6E8A-4147-A177-3AD203B41FA5}">
                      <a16:colId xmlns:a16="http://schemas.microsoft.com/office/drawing/2014/main" val="2888308631"/>
                    </a:ext>
                  </a:extLst>
                </a:gridCol>
                <a:gridCol w="1220648">
                  <a:extLst>
                    <a:ext uri="{9D8B030D-6E8A-4147-A177-3AD203B41FA5}">
                      <a16:colId xmlns:a16="http://schemas.microsoft.com/office/drawing/2014/main" val="1421365057"/>
                    </a:ext>
                  </a:extLst>
                </a:gridCol>
              </a:tblGrid>
              <a:tr h="591767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DM</a:t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(N=689)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DM </a:t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(N=372)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049502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 (years)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887878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27.6%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16.1%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510680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Body mass index (kg/m</a:t>
                      </a:r>
                      <a:r>
                        <a:rPr lang="en-US" sz="16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31.6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30.3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567099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History of ASCVD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16.9%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449058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History of pancreatitis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059642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Lipid-lowering therapy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885037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Statin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80.0%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62.6%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381027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On ≥2 lipid-lowering therapy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67.6%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60.8%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508663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Fasting laboratory results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316211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Triglycerides (mg/dL)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779.0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823.5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558558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6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ApoC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-III (mg/dL)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32.9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560336"/>
                  </a:ext>
                </a:extLst>
              </a:tr>
              <a:tr h="2958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eGFR (ml/min/1.73 m</a:t>
                      </a:r>
                      <a:r>
                        <a:rPr lang="en-US" sz="1600" b="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93.0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99.0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5678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EC93054-2E1D-B6F5-43D5-255D59BBEA9E}"/>
              </a:ext>
            </a:extLst>
          </p:cNvPr>
          <p:cNvSpPr txBox="1"/>
          <p:nvPr/>
        </p:nvSpPr>
        <p:spPr>
          <a:xfrm>
            <a:off x="529748" y="5708873"/>
            <a:ext cx="97475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700" indent="0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All comparisons between subgroup had P&lt;0.05 except baseline TG level</a:t>
            </a:r>
            <a:endParaRPr lang="en-US" sz="12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65BCAA-58EB-DAFC-A034-8C1BADA8EF59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5" name="Picture 4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55643905-DFF2-D68E-2B6B-AD02CCF39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F689712-B89A-E225-5438-55549D516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7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01A4525E-E964-5EEB-8339-C093E00D057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4C5082-F578-DD7D-7596-CC732E99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021"/>
              </p:ext>
            </p:extLst>
          </p:nvPr>
        </p:nvGraphicFramePr>
        <p:xfrm>
          <a:off x="6967956" y="1498182"/>
          <a:ext cx="4641152" cy="4201992"/>
        </p:xfrm>
        <a:graphic>
          <a:graphicData uri="http://schemas.openxmlformats.org/drawingml/2006/table">
            <a:tbl>
              <a:tblPr firstRow="1" firstCol="1" bandRow="1"/>
              <a:tblGrid>
                <a:gridCol w="3048519">
                  <a:extLst>
                    <a:ext uri="{9D8B030D-6E8A-4147-A177-3AD203B41FA5}">
                      <a16:colId xmlns:a16="http://schemas.microsoft.com/office/drawing/2014/main" val="2333109912"/>
                    </a:ext>
                  </a:extLst>
                </a:gridCol>
                <a:gridCol w="1592633">
                  <a:extLst>
                    <a:ext uri="{9D8B030D-6E8A-4147-A177-3AD203B41FA5}">
                      <a16:colId xmlns:a16="http://schemas.microsoft.com/office/drawing/2014/main" val="2888308631"/>
                    </a:ext>
                  </a:extLst>
                </a:gridCol>
              </a:tblGrid>
              <a:tr h="64646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DM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(N=689)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049502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Glucose-lowering medications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461" marR="334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887878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Insulin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510680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Basal insulin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32.7%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567099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Rapid-acting insulin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22.1%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449058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GLP-1 receptor agonist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059642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DPP-4 inhibitor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885037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Sulfonylureas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381027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Meglitinides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508663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Metformin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316211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SGLT-2 inhibitor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558558"/>
                  </a:ext>
                </a:extLst>
              </a:tr>
              <a:tr h="32323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Thiazolidinediones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5603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D317339-FFA7-1219-1A15-F0FD8AE66796}"/>
              </a:ext>
            </a:extLst>
          </p:cNvPr>
          <p:cNvSpPr txBox="1"/>
          <p:nvPr/>
        </p:nvSpPr>
        <p:spPr>
          <a:xfrm>
            <a:off x="1219035" y="6115098"/>
            <a:ext cx="97475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variables are presented as the median, and categorical variables are expressed as</a:t>
            </a:r>
            <a:r>
              <a:rPr lang="ko-KR" altLang="en-US" sz="1400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proportions</a:t>
            </a:r>
            <a:r>
              <a:rPr lang="ko-KR" altLang="en-US" sz="1400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r>
              <a:rPr lang="en-US" sz="1400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6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A2AC7-4215-2FA2-0381-0525A070B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A3E0D1B-8A77-2C6C-627D-4AEFAB5842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A4369A69-F278-F453-BCAC-AAAB62B52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CD4C883C-3837-4A8B-5EF4-68B08AE8EBC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E0EF7-9E57-C49E-9DC6-88DEDA9F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TG-Lowering Efficacy of Olezarsen by Baseline DM </a:t>
            </a:r>
            <a:br>
              <a:rPr lang="en-US" dirty="0"/>
            </a:br>
            <a:r>
              <a:rPr lang="en-US" sz="2000" i="1" dirty="0">
                <a:solidFill>
                  <a:schemeClr val="bg2"/>
                </a:solidFill>
              </a:rPr>
              <a:t>At 6 months</a:t>
            </a:r>
            <a:endParaRPr lang="en-US" i="1" dirty="0">
              <a:solidFill>
                <a:schemeClr val="bg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AEF732-33B8-C535-488C-4667386D0306}"/>
              </a:ext>
            </a:extLst>
          </p:cNvPr>
          <p:cNvGrpSpPr/>
          <p:nvPr/>
        </p:nvGrpSpPr>
        <p:grpSpPr>
          <a:xfrm>
            <a:off x="10904394" y="249888"/>
            <a:ext cx="704022" cy="363195"/>
            <a:chOff x="2608796" y="637665"/>
            <a:chExt cx="919922" cy="492924"/>
          </a:xfrm>
        </p:grpSpPr>
        <p:pic>
          <p:nvPicPr>
            <p:cNvPr id="9" name="Picture 8" descr="A logo with a letter and a swirly design&#10;&#10;AI-generated content may be incorrect.">
              <a:extLst>
                <a:ext uri="{FF2B5EF4-FFF2-40B4-BE49-F238E27FC236}">
                  <a16:creationId xmlns:a16="http://schemas.microsoft.com/office/drawing/2014/main" id="{382219F4-F1B4-F063-8102-343CCCBFA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8796" y="889066"/>
              <a:ext cx="919922" cy="241523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52A355B-ACA6-929A-061E-8834CAB3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621984" y="637665"/>
              <a:ext cx="768676" cy="219905"/>
            </a:xfrm>
            <a:prstGeom prst="rect">
              <a:avLst/>
            </a:prstGeom>
          </p:spPr>
        </p:pic>
      </p:grpSp>
      <p:pic>
        <p:nvPicPr>
          <p:cNvPr id="13" name="Picture Placeholder 7" descr="A red and black logo&#10;&#10;AI-generated content may be incorrect.">
            <a:extLst>
              <a:ext uri="{FF2B5EF4-FFF2-40B4-BE49-F238E27FC236}">
                <a16:creationId xmlns:a16="http://schemas.microsoft.com/office/drawing/2014/main" id="{3CFA67E8-F09B-6DB6-CF87-DD7F9426034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0638" t="-6021" r="-23377" b="-2381"/>
          <a:stretch>
            <a:fillRect/>
          </a:stretch>
        </p:blipFill>
        <p:spPr>
          <a:xfrm>
            <a:off x="11550650" y="6906"/>
            <a:ext cx="556760" cy="686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D9AA57-4220-6B32-6F59-50C9E92C18C7}"/>
              </a:ext>
            </a:extLst>
          </p:cNvPr>
          <p:cNvSpPr txBox="1"/>
          <p:nvPr/>
        </p:nvSpPr>
        <p:spPr>
          <a:xfrm>
            <a:off x="1967196" y="5824870"/>
            <a:ext cx="893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Error bars indicate 95% confidence intervals; P&lt;0.0001 for all comparisons vs. placebo;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P-interaction=0.93</a:t>
            </a:r>
          </a:p>
        </p:txBody>
      </p:sp>
      <p:pic>
        <p:nvPicPr>
          <p:cNvPr id="4" name="Picture 3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09C605A2-CCD1-DE41-9FD0-8171B86B63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7725" y="1393982"/>
            <a:ext cx="7772400" cy="43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386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HPAw3kJRIbJLXsXi3E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GB_standard_template_022021" id="{D73F0B1C-26EB-3F44-8AE0-474B42F0F61E}" vid="{68716181-CC01-2345-AB9B-FFE4016E16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Hypercalcemia_9_29_21_ George Stamatiades</Template>
  <TotalTime>37811</TotalTime>
  <Words>1330</Words>
  <Application>Microsoft Office PowerPoint</Application>
  <PresentationFormat>Widescreen</PresentationFormat>
  <Paragraphs>185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System Font Regular</vt:lpstr>
      <vt:lpstr>Wingdings</vt:lpstr>
      <vt:lpstr>MGB_standard_template_082020</vt:lpstr>
      <vt:lpstr>think-cell Slide</vt:lpstr>
      <vt:lpstr>PowerPoint Presentation</vt:lpstr>
      <vt:lpstr>Background sHTG, APOC3, &amp; olezarsen</vt:lpstr>
      <vt:lpstr>CORE–TIMI 72a &amp; CORE2–TIMI 72b Study design (identical)</vt:lpstr>
      <vt:lpstr>CORE–TIMI 72a &amp; CORE2–TIMI 72b Primary endpoint: placebo-adjusted % change in TG at 6 months from baseline</vt:lpstr>
      <vt:lpstr>CORE–TIMI 72a &amp; CORE2–TIMI 72b Secondary endpoint: Acute pancreatitis over 12 months (pooled analysis)</vt:lpstr>
      <vt:lpstr>Background &amp; Objectives sHTG &amp; DM</vt:lpstr>
      <vt:lpstr>Methods</vt:lpstr>
      <vt:lpstr>Baseline Characteristics DM vs No DM</vt:lpstr>
      <vt:lpstr>TG-Lowering Efficacy of Olezarsen by Baseline DM  At 6 months</vt:lpstr>
      <vt:lpstr>Efficacy of Olezarsen in Acute Pancreatitis Prevention Total event analysis over 12 months, pooled olezarsen</vt:lpstr>
      <vt:lpstr>Glycemic Impact of Olezarsen by DM Status HbA1c, pooled olezarsen</vt:lpstr>
      <vt:lpstr>Glycemic Impact of Olezarsen by DM Status  Fasting plasma glucose, pooled olezarsen</vt:lpstr>
      <vt:lpstr>Glycemic Impact of Olezarsen by DM Status HOMA-IR, pooled olezarsen</vt:lpstr>
      <vt:lpstr>Limitations</vt:lpstr>
      <vt:lpstr>Summary &amp;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</dc:title>
  <dc:creator>George Stamatiades</dc:creator>
  <cp:lastModifiedBy>Brennan, Catherine</cp:lastModifiedBy>
  <cp:revision>260</cp:revision>
  <dcterms:created xsi:type="dcterms:W3CDTF">2021-09-26T14:55:53Z</dcterms:created>
  <dcterms:modified xsi:type="dcterms:W3CDTF">2026-06-09T16:20:30Z</dcterms:modified>
</cp:coreProperties>
</file>