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8" r:id="rId2"/>
  </p:sldMasterIdLst>
  <p:notesMasterIdLst>
    <p:notesMasterId r:id="rId17"/>
  </p:notesMasterIdLst>
  <p:sldIdLst>
    <p:sldId id="297" r:id="rId3"/>
    <p:sldId id="9008" r:id="rId4"/>
    <p:sldId id="9032" r:id="rId5"/>
    <p:sldId id="9018" r:id="rId6"/>
    <p:sldId id="8980" r:id="rId7"/>
    <p:sldId id="9011" r:id="rId8"/>
    <p:sldId id="9033" r:id="rId9"/>
    <p:sldId id="9038" r:id="rId10"/>
    <p:sldId id="9015" r:id="rId11"/>
    <p:sldId id="9013" r:id="rId12"/>
    <p:sldId id="9014" r:id="rId13"/>
    <p:sldId id="9021" r:id="rId14"/>
    <p:sldId id="9029" r:id="rId15"/>
    <p:sldId id="901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07DC14-58F1-D44A-9540-B77C1FEEC540}" name="Sabatine, Marc S.,MD, MPH" initials="MS" userId="S::msabatine@bwh.harvard.edu::c7c5fc3d-b5a0-4389-8e0e-aef4d82d74c6" providerId="AD"/>
  <p188:author id="{2E650E8F-ABED-DAB9-94AB-EA70467EDE30}" name="Marc Sabatine" initials="MS" userId="ab9960db4cd9a490" providerId="Windows Live"/>
  <p188:author id="{847BD1DE-28AB-5D02-279D-A91FB29E05B5}" name="Giugliano, Robert P.,MD, SCM" initials="RG" userId="S::rgiugliano@bwh.harvard.edu::9e00e4dc-fd67-40e8-8ac1-f618862cd3a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766C"/>
    <a:srgbClr val="FFFFCC"/>
    <a:srgbClr val="99CCFF"/>
    <a:srgbClr val="8E0000"/>
    <a:srgbClr val="FFFF9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203"/>
  </p:normalViewPr>
  <p:slideViewPr>
    <p:cSldViewPr snapToGrid="0">
      <p:cViewPr varScale="1">
        <p:scale>
          <a:sx n="105" d="100"/>
          <a:sy n="105" d="100"/>
        </p:scale>
        <p:origin x="8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Pbo -&gt; Ole 80 mg</c:v>
                </c:pt>
              </c:strCache>
            </c:strRef>
          </c:tx>
          <c:spPr>
            <a:ln w="38100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50000"/>
                </a:schemeClr>
              </a:solidFill>
              <a:ln w="38100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Month 12</c:v>
                </c:pt>
                <c:pt idx="2">
                  <c:v>Month 24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-1.8613</c:v>
                </c:pt>
                <c:pt idx="2">
                  <c:v>1.8782000000000014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DD-6A47-A7DF-E7A5AB0DF3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Ole 50 mg -&gt; Ole 80 mg</c:v>
                </c:pt>
              </c:strCache>
            </c:strRef>
          </c:tx>
          <c:spPr>
            <a:ln w="38100" cap="rnd">
              <a:solidFill>
                <a:srgbClr val="EC766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C766C"/>
              </a:solidFill>
              <a:ln w="38100">
                <a:solidFill>
                  <a:srgbClr val="EC766C"/>
                </a:solidFill>
              </a:ln>
              <a:effectLst/>
            </c:spPr>
          </c:marker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Month 12</c:v>
                </c:pt>
                <c:pt idx="2">
                  <c:v>Month 24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</c:v>
                </c:pt>
                <c:pt idx="1">
                  <c:v>1.1739999999999995</c:v>
                </c:pt>
                <c:pt idx="2">
                  <c:v>1.8247999999999998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DD-6A47-A7DF-E7A5AB0DF3E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Ole 80 mg -&gt; Ole 80mg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38100">
                <a:solidFill>
                  <a:srgbClr val="C00000"/>
                </a:solidFill>
              </a:ln>
              <a:effectLst/>
            </c:spPr>
          </c:marker>
          <c:cat>
            <c:strRef>
              <c:f>Sheet1!$A$2:$A$4</c:f>
              <c:strCache>
                <c:ptCount val="3"/>
                <c:pt idx="0">
                  <c:v>Baseline</c:v>
                </c:pt>
                <c:pt idx="1">
                  <c:v>Month 12</c:v>
                </c:pt>
                <c:pt idx="2">
                  <c:v>Month 24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</c:v>
                </c:pt>
                <c:pt idx="1">
                  <c:v>5.8884999999999987</c:v>
                </c:pt>
                <c:pt idx="2">
                  <c:v>1.7580000000000009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2DD-6A47-A7DF-E7A5AB0DF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9996688"/>
        <c:axId val="1779998400"/>
      </c:lineChart>
      <c:catAx>
        <c:axId val="1779996688"/>
        <c:scaling>
          <c:orientation val="minMax"/>
        </c:scaling>
        <c:delete val="0"/>
        <c:axPos val="b"/>
        <c:numFmt formatCode="General" sourceLinked="1"/>
        <c:majorTickMark val="in"/>
        <c:minorTickMark val="in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9998400"/>
        <c:crosses val="autoZero"/>
        <c:auto val="1"/>
        <c:lblAlgn val="ctr"/>
        <c:lblOffset val="100"/>
        <c:noMultiLvlLbl val="0"/>
      </c:catAx>
      <c:valAx>
        <c:axId val="1779998400"/>
        <c:scaling>
          <c:orientation val="minMax"/>
          <c:min val="-4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9996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1016732283464573E-2"/>
          <c:y val="7.0312495674674236E-3"/>
          <c:w val="0.9"/>
          <c:h val="5.8723611039866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EC7F-6E70-6E4D-8DA8-87A8112F57AF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9E466-D910-A94F-A031-8EA29D243F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4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902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5ED29-BA80-54BE-462E-A298BBC8B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1A6453-65A7-6483-9052-19527405B3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5D2B59-22D9-EF5F-C3BF-347C78C64F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50024-C588-92F0-2DB0-27A5788D7A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681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4C04B-8CBC-81D1-F8DF-75987727D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FB959D-09C0-7C74-3094-938F9760C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0F808B-702F-1CD2-2214-E9CEA42157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E1A9F6-C78D-038C-F2F0-33A266D92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571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32792-6A7F-AEE8-69C1-545E56301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2E7024-673B-94F2-873E-A3E4186DF7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BCD73F-BAE5-5B11-6EC6-752289B62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9DAB3-F308-2E4C-3580-74E9CE2CC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407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F7944-BB28-85AD-6C18-E3993642F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F14316-7B17-D447-6053-5834981D6E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E7CF0F-89F2-A0FB-68BD-A0E75C8FB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E1E3B-427C-4CE0-77C0-3350D669BD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65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BA8B5-41BF-773C-A8A0-D38D030C3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CB5A72-1813-E032-3020-3058C026EC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1659DA-A161-8DFC-A6D8-AC111B0DB2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DA71D-5411-A49B-BC59-DD9211455F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448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76538-C88B-8C11-58F4-51EF16438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1B69C-1500-B525-3D53-0DA8EC0D2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8416A9-8080-F84B-5C61-66C8F6613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60C0D-00E4-07F9-4500-331EAF43A8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80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7623A-D4AF-D5F8-B54E-0FA6C0F31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B8CDF-686C-3B26-A242-6026BB8DB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9C228E-C825-635F-317E-3B4633B753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67905-1851-52DB-E488-A562B680A2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155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B1E8CF-6542-954F-8DA2-B9786D13B5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579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EA3D-2344-E5CD-F6D3-9E5E583F0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10C93-04F1-F9AC-40A5-168A8567D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01B92-AAF9-935D-DBED-D0D91ED26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860CB-8446-22D6-1647-3112D80C1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D4F89-3637-E7DF-3DCC-39E5662B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079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FF4F2-FDAF-0940-7686-CE651CE33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A97ED3-F3D1-9D77-6C3C-A2476910AF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47143-47B5-8471-2328-0DDDCBEE0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8C390-3019-0BA1-92B8-0C5E77C3A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DB44F-5EE4-E8B1-9351-E019FD06F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794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0DB694-D641-C215-0018-80B0DD131F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1FA9DB-064B-A39E-483B-D2DD97D21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D2CCC-6CD8-9282-40CE-CDCA4FC88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0FF5B-ABD4-4929-4822-AACA4D915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F268C-2C9F-0E64-57F7-E16714D9C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562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583985" y="819631"/>
            <a:ext cx="9104960" cy="6212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IS ALL CAPS AT 25-30PTS</a:t>
            </a:r>
          </a:p>
        </p:txBody>
      </p:sp>
      <p:sp>
        <p:nvSpPr>
          <p:cNvPr id="12" name="Subhead">
            <a:extLst>
              <a:ext uri="{FF2B5EF4-FFF2-40B4-BE49-F238E27FC236}">
                <a16:creationId xmlns:a16="http://schemas.microsoft.com/office/drawing/2014/main" id="{6DC98DEA-6D76-4A43-B147-9AD2CA56B7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3" name="Body Copy"/>
          <p:cNvSpPr>
            <a:spLocks noGrp="1"/>
          </p:cNvSpPr>
          <p:nvPr>
            <p:ph idx="1" hasCustomPrompt="1"/>
          </p:nvPr>
        </p:nvSpPr>
        <p:spPr>
          <a:xfrm>
            <a:off x="583987" y="2049077"/>
            <a:ext cx="7950413" cy="3824185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13" name="Red Bottom Footer Bar ">
            <a:extLst>
              <a:ext uri="{FF2B5EF4-FFF2-40B4-BE49-F238E27FC236}">
                <a16:creationId xmlns:a16="http://schemas.microsoft.com/office/drawing/2014/main" id="{4EA4FD0A-CC71-0E48-8282-25BE57F29E74}"/>
              </a:ext>
            </a:extLst>
          </p:cNvPr>
          <p:cNvSpPr/>
          <p:nvPr userDrawn="1"/>
        </p:nvSpPr>
        <p:spPr>
          <a:xfrm>
            <a:off x="0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2" name="Footer Text 1">
            <a:extLst>
              <a:ext uri="{FF2B5EF4-FFF2-40B4-BE49-F238E27FC236}">
                <a16:creationId xmlns:a16="http://schemas.microsoft.com/office/drawing/2014/main" id="{B193F017-EA19-7442-9BB0-474F22193C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1067" b="1" dirty="0"/>
              <a:t>Polygenic Risk Score for Abdominal Aortic Aneurysm in Patients with Cardiometabolic Disease</a:t>
            </a:r>
            <a:endParaRPr lang="en-US" dirty="0"/>
          </a:p>
        </p:txBody>
      </p:sp>
      <p:sp>
        <p:nvSpPr>
          <p:cNvPr id="26" name="Footer Text 2">
            <a:extLst>
              <a:ext uri="{FF2B5EF4-FFF2-40B4-BE49-F238E27FC236}">
                <a16:creationId xmlns:a16="http://schemas.microsoft.com/office/drawing/2014/main" id="{F1748314-5DB7-A74F-8D02-592833BCA7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25" name="Logo">
            <a:extLst>
              <a:ext uri="{FF2B5EF4-FFF2-40B4-BE49-F238E27FC236}">
                <a16:creationId xmlns:a16="http://schemas.microsoft.com/office/drawing/2014/main" id="{59E3429F-98DB-7A4C-B73A-11BAF0B8C2A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24" name="Straight Line Connector">
            <a:extLst>
              <a:ext uri="{FF2B5EF4-FFF2-40B4-BE49-F238E27FC236}">
                <a16:creationId xmlns:a16="http://schemas.microsoft.com/office/drawing/2014/main" id="{A975C766-C30F-5445-9526-2CE36881A024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">
            <a:extLst>
              <a:ext uri="{FF2B5EF4-FFF2-40B4-BE49-F238E27FC236}">
                <a16:creationId xmlns:a16="http://schemas.microsoft.com/office/drawing/2014/main" id="{273F7D3E-5CDA-4840-AA44-2AB4E261E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red and black logo&#10;&#10;AI-generated content may be incorrect.">
            <a:extLst>
              <a:ext uri="{FF2B5EF4-FFF2-40B4-BE49-F238E27FC236}">
                <a16:creationId xmlns:a16="http://schemas.microsoft.com/office/drawing/2014/main" id="{1F7E002E-E890-0114-AE2A-B48F77FEB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928" y="210415"/>
            <a:ext cx="377259" cy="61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20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ckground Image">
            <a:extLst>
              <a:ext uri="{FF2B5EF4-FFF2-40B4-BE49-F238E27FC236}">
                <a16:creationId xmlns:a16="http://schemas.microsoft.com/office/drawing/2014/main" id="{1F96157B-11C9-D6DC-8750-C54931318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AHA Logo" descr="Logo&#10;&#10;Description automatically generated">
            <a:extLst>
              <a:ext uri="{FF2B5EF4-FFF2-40B4-BE49-F238E27FC236}">
                <a16:creationId xmlns:a16="http://schemas.microsoft.com/office/drawing/2014/main" id="{2B3697C3-0036-5549-A91B-324D999E26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563" y="5582582"/>
            <a:ext cx="1552631" cy="841527"/>
          </a:xfrm>
          <a:prstGeom prst="rect">
            <a:avLst/>
          </a:prstGeom>
        </p:spPr>
      </p:pic>
      <p:sp>
        <p:nvSpPr>
          <p:cNvPr id="9" name="Presentation Title">
            <a:extLst>
              <a:ext uri="{FF2B5EF4-FFF2-40B4-BE49-F238E27FC236}">
                <a16:creationId xmlns:a16="http://schemas.microsoft.com/office/drawing/2014/main" id="{B7FB9AEF-A2C3-1655-A7C0-E94911D5CEFD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58563" y="1857163"/>
            <a:ext cx="6591509" cy="2653135"/>
          </a:xfr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4267" b="1" i="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PRESENTATION TITLE Arial black ALL CAPS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2913BAD4-6B08-AD33-D98B-166C53B85B1E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58563" y="4538759"/>
            <a:ext cx="6591509" cy="546391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Presenter name(s)</a:t>
            </a:r>
          </a:p>
        </p:txBody>
      </p:sp>
      <p:sp>
        <p:nvSpPr>
          <p:cNvPr id="11" name="Logo Placeholder">
            <a:extLst>
              <a:ext uri="{FF2B5EF4-FFF2-40B4-BE49-F238E27FC236}">
                <a16:creationId xmlns:a16="http://schemas.microsoft.com/office/drawing/2014/main" id="{93A0C854-DD11-8BDB-128D-35B687EB7C6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58564" y="650534"/>
            <a:ext cx="2498451" cy="90497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Your Company Logo</a:t>
            </a:r>
          </a:p>
        </p:txBody>
      </p:sp>
      <p:pic>
        <p:nvPicPr>
          <p:cNvPr id="2" name="Scientific Sessions Logo" descr="A picture containing text&#10;&#10;Description automatically generated">
            <a:extLst>
              <a:ext uri="{FF2B5EF4-FFF2-40B4-BE49-F238E27FC236}">
                <a16:creationId xmlns:a16="http://schemas.microsoft.com/office/drawing/2014/main" id="{4F543127-9FDD-C95C-982D-10F09690B7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2468" y="426589"/>
            <a:ext cx="2133245" cy="676547"/>
          </a:xfrm>
          <a:prstGeom prst="rect">
            <a:avLst/>
          </a:prstGeom>
        </p:spPr>
      </p:pic>
      <p:sp>
        <p:nvSpPr>
          <p:cNvPr id="4" name="#AHA24">
            <a:extLst>
              <a:ext uri="{FF2B5EF4-FFF2-40B4-BE49-F238E27FC236}">
                <a16:creationId xmlns:a16="http://schemas.microsoft.com/office/drawing/2014/main" id="{FB2618F7-8B9A-3E31-72AC-B7BE77E31F13}"/>
              </a:ext>
            </a:extLst>
          </p:cNvPr>
          <p:cNvSpPr txBox="1">
            <a:spLocks/>
          </p:cNvSpPr>
          <p:nvPr userDrawn="1"/>
        </p:nvSpPr>
        <p:spPr>
          <a:xfrm>
            <a:off x="9810169" y="6352858"/>
            <a:ext cx="1797847" cy="34624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6858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Lub Dub Medium" panose="020B0603030403020204" pitchFamily="34" charset="77"/>
                <a:ea typeface="+mj-ea"/>
                <a:cs typeface="+mj-cs"/>
              </a:defRPr>
            </a:lvl1pPr>
          </a:lstStyle>
          <a:p>
            <a:pPr algn="r">
              <a:lnSpc>
                <a:spcPts val="0"/>
              </a:lnSpc>
            </a:pPr>
            <a:r>
              <a:rPr lang="en-US" sz="1867" i="0" dirty="0">
                <a:solidFill>
                  <a:schemeClr val="accent1"/>
                </a:solidFill>
                <a:latin typeface="+mn-lt"/>
              </a:rPr>
              <a:t>#AHA25</a:t>
            </a:r>
          </a:p>
        </p:txBody>
      </p:sp>
    </p:spTree>
    <p:extLst>
      <p:ext uri="{BB962C8B-B14F-4D97-AF65-F5344CB8AC3E}">
        <p14:creationId xmlns:p14="http://schemas.microsoft.com/office/powerpoint/2010/main" val="1108531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HA Centennial Branded Background Image">
            <a:extLst>
              <a:ext uri="{FF2B5EF4-FFF2-40B4-BE49-F238E27FC236}">
                <a16:creationId xmlns:a16="http://schemas.microsoft.com/office/drawing/2014/main" id="{C6B7319B-3D00-2D26-7045-DF4E239B35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1963" y="0"/>
            <a:ext cx="12273963" cy="6904104"/>
          </a:xfrm>
          <a:prstGeom prst="rect">
            <a:avLst/>
          </a:prstGeom>
        </p:spPr>
      </p:pic>
      <p:sp>
        <p:nvSpPr>
          <p:cNvPr id="13" name="#AHA24">
            <a:extLst>
              <a:ext uri="{FF2B5EF4-FFF2-40B4-BE49-F238E27FC236}">
                <a16:creationId xmlns:a16="http://schemas.microsoft.com/office/drawing/2014/main" id="{91AE4E72-D6CE-B9DA-2CE2-14D35DA3D062}"/>
              </a:ext>
            </a:extLst>
          </p:cNvPr>
          <p:cNvSpPr txBox="1">
            <a:spLocks/>
          </p:cNvSpPr>
          <p:nvPr userDrawn="1"/>
        </p:nvSpPr>
        <p:spPr>
          <a:xfrm>
            <a:off x="658566" y="6008286"/>
            <a:ext cx="1797847" cy="533561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algn="l" defTabSz="6858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Lub Dub Medium" panose="020B0603030403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en-US" sz="2667" b="0" i="0" dirty="0">
                <a:solidFill>
                  <a:schemeClr val="bg1"/>
                </a:solidFill>
                <a:latin typeface="Arial" panose="020B0604020202020204" pitchFamily="34" charset="0"/>
              </a:rPr>
              <a:t>#</a:t>
            </a:r>
            <a:r>
              <a:rPr lang="en-US" sz="2133" b="0" i="0" dirty="0">
                <a:solidFill>
                  <a:schemeClr val="bg1"/>
                </a:solidFill>
                <a:latin typeface="Arial" panose="020B0604020202020204" pitchFamily="34" charset="0"/>
              </a:rPr>
              <a:t>AHA25</a:t>
            </a:r>
          </a:p>
        </p:txBody>
      </p:sp>
      <p:sp>
        <p:nvSpPr>
          <p:cNvPr id="17" name="Section Number" descr="Section number">
            <a:extLst>
              <a:ext uri="{FF2B5EF4-FFF2-40B4-BE49-F238E27FC236}">
                <a16:creationId xmlns:a16="http://schemas.microsoft.com/office/drawing/2014/main" id="{3AB1FEA1-9B68-F95B-5D90-13F2C14953A5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20803" y="1927591"/>
            <a:ext cx="2264996" cy="2204084"/>
          </a:xfrm>
        </p:spPr>
        <p:txBody>
          <a:bodyPr>
            <a:noAutofit/>
          </a:bodyPr>
          <a:lstStyle>
            <a:lvl1pPr algn="l">
              <a:defRPr sz="10666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5" name="Section Title" descr="Section title ">
            <a:extLst>
              <a:ext uri="{FF2B5EF4-FFF2-40B4-BE49-F238E27FC236}">
                <a16:creationId xmlns:a16="http://schemas.microsoft.com/office/drawing/2014/main" id="{7F56B85B-9113-0166-079D-DDAE66D6200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2885800" y="2169179"/>
            <a:ext cx="6111897" cy="2040109"/>
          </a:xfrm>
        </p:spPr>
        <p:txBody>
          <a:bodyPr anchor="t">
            <a:normAutofit/>
          </a:bodyPr>
          <a:lstStyle>
            <a:lvl1pPr algn="l">
              <a:lnSpc>
                <a:spcPts val="5333"/>
              </a:lnSpc>
              <a:defRPr sz="4267" b="0" i="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SECTION TITLE, ARIAL BLACK, ALL CAPS 32 PTS</a:t>
            </a:r>
          </a:p>
        </p:txBody>
      </p:sp>
    </p:spTree>
    <p:extLst>
      <p:ext uri="{BB962C8B-B14F-4D97-AF65-F5344CB8AC3E}">
        <p14:creationId xmlns:p14="http://schemas.microsoft.com/office/powerpoint/2010/main" val="3555428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title"/>
          <p:cNvSpPr>
            <a:spLocks noGrp="1"/>
          </p:cNvSpPr>
          <p:nvPr>
            <p:ph type="title" hasCustomPrompt="1"/>
          </p:nvPr>
        </p:nvSpPr>
        <p:spPr>
          <a:xfrm>
            <a:off x="967806" y="819631"/>
            <a:ext cx="5512013" cy="574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OVERVIEW</a:t>
            </a:r>
          </a:p>
        </p:txBody>
      </p:sp>
      <p:sp>
        <p:nvSpPr>
          <p:cNvPr id="16" name="Section Title 1">
            <a:extLst>
              <a:ext uri="{FF2B5EF4-FFF2-40B4-BE49-F238E27FC236}">
                <a16:creationId xmlns:a16="http://schemas.microsoft.com/office/drawing/2014/main" id="{BDE20D5A-7A0A-7942-8181-49182956A3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7805" y="1760441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17" name="Section Title 2">
            <a:extLst>
              <a:ext uri="{FF2B5EF4-FFF2-40B4-BE49-F238E27FC236}">
                <a16:creationId xmlns:a16="http://schemas.microsoft.com/office/drawing/2014/main" id="{5F83694E-3CBA-8E4C-BA3A-E8737D97BC7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7805" y="2569910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18" name="Section Title 3">
            <a:extLst>
              <a:ext uri="{FF2B5EF4-FFF2-40B4-BE49-F238E27FC236}">
                <a16:creationId xmlns:a16="http://schemas.microsoft.com/office/drawing/2014/main" id="{93A2D9D6-4C2D-5644-B032-0EB6096558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7805" y="3379379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10" name="Section Title 4">
            <a:extLst>
              <a:ext uri="{FF2B5EF4-FFF2-40B4-BE49-F238E27FC236}">
                <a16:creationId xmlns:a16="http://schemas.microsoft.com/office/drawing/2014/main" id="{9A731685-2B28-FC4E-B526-710512888A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9287" y="4186333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11" name="Section Title 5">
            <a:extLst>
              <a:ext uri="{FF2B5EF4-FFF2-40B4-BE49-F238E27FC236}">
                <a16:creationId xmlns:a16="http://schemas.microsoft.com/office/drawing/2014/main" id="{94CD233F-C2E5-4542-9A2C-BCFA9F561C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9287" y="4995802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13" name="Section Title 6">
            <a:extLst>
              <a:ext uri="{FF2B5EF4-FFF2-40B4-BE49-F238E27FC236}">
                <a16:creationId xmlns:a16="http://schemas.microsoft.com/office/drawing/2014/main" id="{E3BA4AAB-3B49-2C4D-B8C3-798DFFD555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5601" y="1760441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14" name="Section Title 7">
            <a:extLst>
              <a:ext uri="{FF2B5EF4-FFF2-40B4-BE49-F238E27FC236}">
                <a16:creationId xmlns:a16="http://schemas.microsoft.com/office/drawing/2014/main" id="{1D60067C-731E-9648-B342-43C7239F11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25601" y="2569910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15" name="Section Title 8">
            <a:extLst>
              <a:ext uri="{FF2B5EF4-FFF2-40B4-BE49-F238E27FC236}">
                <a16:creationId xmlns:a16="http://schemas.microsoft.com/office/drawing/2014/main" id="{D75C609B-2858-7C45-8CE5-6212F5D8D5D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5601" y="3379379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12" name="Section Title 9">
            <a:extLst>
              <a:ext uri="{FF2B5EF4-FFF2-40B4-BE49-F238E27FC236}">
                <a16:creationId xmlns:a16="http://schemas.microsoft.com/office/drawing/2014/main" id="{56596EAB-F026-B147-8900-63F5E69E41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5601" y="4186333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25" name="Section Title 10">
            <a:extLst>
              <a:ext uri="{FF2B5EF4-FFF2-40B4-BE49-F238E27FC236}">
                <a16:creationId xmlns:a16="http://schemas.microsoft.com/office/drawing/2014/main" id="{C745BDBF-EE7A-014E-B736-0750AA47F51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5601" y="4988299"/>
            <a:ext cx="2740888" cy="57451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Slide #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1A8958F-202A-A1EA-9518-2F7D9311346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22354" y="0"/>
            <a:ext cx="5169647" cy="6858000"/>
          </a:xfrm>
          <a:custGeom>
            <a:avLst/>
            <a:gdLst>
              <a:gd name="connsiteX0" fmla="*/ 2522315 w 3877235"/>
              <a:gd name="connsiteY0" fmla="*/ 0 h 5143500"/>
              <a:gd name="connsiteX1" fmla="*/ 3047439 w 3877235"/>
              <a:gd name="connsiteY1" fmla="*/ 0 h 5143500"/>
              <a:gd name="connsiteX2" fmla="*/ 3047439 w 3877235"/>
              <a:gd name="connsiteY2" fmla="*/ 0 h 5143500"/>
              <a:gd name="connsiteX3" fmla="*/ 3258110 w 3877235"/>
              <a:gd name="connsiteY3" fmla="*/ 0 h 5143500"/>
              <a:gd name="connsiteX4" fmla="*/ 3877235 w 3877235"/>
              <a:gd name="connsiteY4" fmla="*/ 0 h 5143500"/>
              <a:gd name="connsiteX5" fmla="*/ 3877235 w 3877235"/>
              <a:gd name="connsiteY5" fmla="*/ 5143500 h 5143500"/>
              <a:gd name="connsiteX6" fmla="*/ 1672607 w 3877235"/>
              <a:gd name="connsiteY6" fmla="*/ 5143500 h 5143500"/>
              <a:gd name="connsiteX7" fmla="*/ 1591235 w 3877235"/>
              <a:gd name="connsiteY7" fmla="*/ 5143500 h 5143500"/>
              <a:gd name="connsiteX8" fmla="*/ 1461936 w 3877235"/>
              <a:gd name="connsiteY8" fmla="*/ 5143500 h 5143500"/>
              <a:gd name="connsiteX9" fmla="*/ 1147483 w 3877235"/>
              <a:gd name="connsiteY9" fmla="*/ 5143500 h 5143500"/>
              <a:gd name="connsiteX10" fmla="*/ 1031630 w 3877235"/>
              <a:gd name="connsiteY10" fmla="*/ 5143500 h 5143500"/>
              <a:gd name="connsiteX11" fmla="*/ 936812 w 3877235"/>
              <a:gd name="connsiteY11" fmla="*/ 5143500 h 5143500"/>
              <a:gd name="connsiteX12" fmla="*/ 525124 w 3877235"/>
              <a:gd name="connsiteY12" fmla="*/ 5143500 h 5143500"/>
              <a:gd name="connsiteX13" fmla="*/ 506506 w 3877235"/>
              <a:gd name="connsiteY13" fmla="*/ 5143500 h 5143500"/>
              <a:gd name="connsiteX14" fmla="*/ 0 w 3877235"/>
              <a:gd name="connsiteY14" fmla="*/ 5143500 h 5143500"/>
              <a:gd name="connsiteX15" fmla="*/ 1585503 w 3877235"/>
              <a:gd name="connsiteY15" fmla="*/ 0 h 5143500"/>
              <a:gd name="connsiteX16" fmla="*/ 2092009 w 3877235"/>
              <a:gd name="connsiteY16" fmla="*/ 0 h 5143500"/>
              <a:gd name="connsiteX17" fmla="*/ 2092009 w 3877235"/>
              <a:gd name="connsiteY17" fmla="*/ 0 h 5143500"/>
              <a:gd name="connsiteX18" fmla="*/ 2522315 w 3877235"/>
              <a:gd name="connsiteY1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77235" h="5143500">
                <a:moveTo>
                  <a:pt x="2522315" y="0"/>
                </a:moveTo>
                <a:lnTo>
                  <a:pt x="3047439" y="0"/>
                </a:lnTo>
                <a:lnTo>
                  <a:pt x="3047439" y="0"/>
                </a:lnTo>
                <a:lnTo>
                  <a:pt x="3258110" y="0"/>
                </a:lnTo>
                <a:lnTo>
                  <a:pt x="3877235" y="0"/>
                </a:lnTo>
                <a:lnTo>
                  <a:pt x="3877235" y="5143500"/>
                </a:lnTo>
                <a:lnTo>
                  <a:pt x="1672607" y="5143500"/>
                </a:lnTo>
                <a:lnTo>
                  <a:pt x="1591235" y="5143500"/>
                </a:lnTo>
                <a:lnTo>
                  <a:pt x="1461936" y="5143500"/>
                </a:lnTo>
                <a:lnTo>
                  <a:pt x="1147483" y="5143500"/>
                </a:lnTo>
                <a:lnTo>
                  <a:pt x="1031630" y="5143500"/>
                </a:lnTo>
                <a:lnTo>
                  <a:pt x="936812" y="5143500"/>
                </a:lnTo>
                <a:lnTo>
                  <a:pt x="525124" y="5143500"/>
                </a:lnTo>
                <a:lnTo>
                  <a:pt x="506506" y="5143500"/>
                </a:lnTo>
                <a:lnTo>
                  <a:pt x="0" y="5143500"/>
                </a:lnTo>
                <a:lnTo>
                  <a:pt x="1585503" y="0"/>
                </a:lnTo>
                <a:lnTo>
                  <a:pt x="2092009" y="0"/>
                </a:lnTo>
                <a:lnTo>
                  <a:pt x="2092009" y="0"/>
                </a:lnTo>
                <a:lnTo>
                  <a:pt x="2522315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471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eak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peaker Photo Placeholder">
            <a:extLst>
              <a:ext uri="{FF2B5EF4-FFF2-40B4-BE49-F238E27FC236}">
                <a16:creationId xmlns:a16="http://schemas.microsoft.com/office/drawing/2014/main" id="{26E59B99-B64D-2B4E-852B-35C13E24674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-1543050" y="333189"/>
            <a:ext cx="5546065" cy="55460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" name="Speaker Name"/>
          <p:cNvSpPr>
            <a:spLocks noGrp="1"/>
          </p:cNvSpPr>
          <p:nvPr>
            <p:ph type="title" hasCustomPrompt="1"/>
          </p:nvPr>
        </p:nvSpPr>
        <p:spPr>
          <a:xfrm>
            <a:off x="4760652" y="1252215"/>
            <a:ext cx="4559195" cy="498659"/>
          </a:xfrm>
        </p:spPr>
        <p:txBody>
          <a:bodyPr anchor="t">
            <a:normAutofit/>
          </a:bodyPr>
          <a:lstStyle>
            <a:lvl1pPr>
              <a:defRPr sz="2667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ONE SPEAKER</a:t>
            </a:r>
          </a:p>
        </p:txBody>
      </p:sp>
      <p:sp>
        <p:nvSpPr>
          <p:cNvPr id="11" name="Speaker Title">
            <a:extLst>
              <a:ext uri="{FF2B5EF4-FFF2-40B4-BE49-F238E27FC236}">
                <a16:creationId xmlns:a16="http://schemas.microsoft.com/office/drawing/2014/main" id="{07B8CBA4-47BB-754D-9401-004AE1AF29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60652" y="1805150"/>
            <a:ext cx="5366565" cy="428813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4" name="Body Copy"/>
          <p:cNvSpPr>
            <a:spLocks noGrp="1"/>
          </p:cNvSpPr>
          <p:nvPr>
            <p:ph sz="half" idx="2" hasCustomPrompt="1"/>
          </p:nvPr>
        </p:nvSpPr>
        <p:spPr>
          <a:xfrm>
            <a:off x="4760651" y="2288239"/>
            <a:ext cx="6867119" cy="3127823"/>
          </a:xfrm>
        </p:spPr>
        <p:txBody>
          <a:bodyPr>
            <a:normAutofit/>
          </a:bodyPr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13" name="Footer Text 1">
            <a:extLst>
              <a:ext uri="{FF2B5EF4-FFF2-40B4-BE49-F238E27FC236}">
                <a16:creationId xmlns:a16="http://schemas.microsoft.com/office/drawing/2014/main" id="{748CEBA3-75F4-C44D-B73D-0B70231867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7" name="Footer Text 2">
            <a:extLst>
              <a:ext uri="{FF2B5EF4-FFF2-40B4-BE49-F238E27FC236}">
                <a16:creationId xmlns:a16="http://schemas.microsoft.com/office/drawing/2014/main" id="{B4FB5A2F-7334-4843-A818-7D4A8529D3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16" name="Logo Placeholder">
            <a:extLst>
              <a:ext uri="{FF2B5EF4-FFF2-40B4-BE49-F238E27FC236}">
                <a16:creationId xmlns:a16="http://schemas.microsoft.com/office/drawing/2014/main" id="{6AB790E6-53F5-E64B-BCDD-9FFA227D63B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6" y="6356351"/>
            <a:ext cx="132698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15" name="Straight Line Connector">
            <a:extLst>
              <a:ext uri="{FF2B5EF4-FFF2-40B4-BE49-F238E27FC236}">
                <a16:creationId xmlns:a16="http://schemas.microsoft.com/office/drawing/2014/main" id="{FA568A94-D992-3F4C-9B74-91659939C96C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">
            <a:extLst>
              <a:ext uri="{FF2B5EF4-FFF2-40B4-BE49-F238E27FC236}">
                <a16:creationId xmlns:a16="http://schemas.microsoft.com/office/drawing/2014/main" id="{D30CDFCE-7C23-674A-B775-292BE8CCF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765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peak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A7D779C-7B02-3CA6-4C3A-C61766686FC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Circle Photo" descr="Circle headshot 1">
            <a:extLst>
              <a:ext uri="{FF2B5EF4-FFF2-40B4-BE49-F238E27FC236}">
                <a16:creationId xmlns:a16="http://schemas.microsoft.com/office/drawing/2014/main" id="{DDB5D280-A138-2FE7-E723-8AAC3E6B2A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26091" y="634074"/>
            <a:ext cx="1729567" cy="1729567"/>
          </a:xfrm>
          <a:prstGeom prst="ellipse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peaker name" descr="Speaker name 1">
            <a:extLst>
              <a:ext uri="{FF2B5EF4-FFF2-40B4-BE49-F238E27FC236}">
                <a16:creationId xmlns:a16="http://schemas.microsoft.com/office/drawing/2014/main" id="{C91924A7-4DB4-D752-7D3C-787A64EF114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60821" y="1688982"/>
            <a:ext cx="2968424" cy="449543"/>
          </a:xfrm>
        </p:spPr>
        <p:txBody>
          <a:bodyPr>
            <a:normAutofit/>
          </a:bodyPr>
          <a:lstStyle>
            <a:lvl1pPr>
              <a:defRPr sz="1867" b="1" i="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SPEAKER NAME</a:t>
            </a:r>
          </a:p>
        </p:txBody>
      </p:sp>
      <p:sp>
        <p:nvSpPr>
          <p:cNvPr id="18" name="Job title" descr="Speaker title 1">
            <a:extLst>
              <a:ext uri="{FF2B5EF4-FFF2-40B4-BE49-F238E27FC236}">
                <a16:creationId xmlns:a16="http://schemas.microsoft.com/office/drawing/2014/main" id="{5C3247AE-5DBA-C8F5-9731-67947A341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60821" y="2021306"/>
            <a:ext cx="2968424" cy="428813"/>
          </a:xfrm>
        </p:spPr>
        <p:txBody>
          <a:bodyPr>
            <a:normAutofit/>
          </a:bodyPr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cxnSp>
        <p:nvCxnSpPr>
          <p:cNvPr id="19" name="Horizontal Line 1">
            <a:extLst>
              <a:ext uri="{FF2B5EF4-FFF2-40B4-BE49-F238E27FC236}">
                <a16:creationId xmlns:a16="http://schemas.microsoft.com/office/drawing/2014/main" id="{C8F16978-3AE7-ECCD-252B-F10E6F3A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9613" y="2624081"/>
            <a:ext cx="5189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Textbox 1" descr="Content Textbox 1">
            <a:extLst>
              <a:ext uri="{FF2B5EF4-FFF2-40B4-BE49-F238E27FC236}">
                <a16:creationId xmlns:a16="http://schemas.microsoft.com/office/drawing/2014/main" id="{35F654C3-35BC-0892-6F93-35F6F55975BA}"/>
              </a:ext>
            </a:extLst>
          </p:cNvPr>
          <p:cNvSpPr>
            <a:spLocks noGrp="1"/>
          </p:cNvSpPr>
          <p:nvPr>
            <p:ph sz="half" idx="25" hasCustomPrompt="1"/>
          </p:nvPr>
        </p:nvSpPr>
        <p:spPr>
          <a:xfrm>
            <a:off x="439613" y="2822224"/>
            <a:ext cx="5189633" cy="3211771"/>
          </a:xfrm>
        </p:spPr>
        <p:txBody>
          <a:bodyPr>
            <a:normAutofit/>
          </a:bodyPr>
          <a:lstStyle>
            <a:lvl1pPr>
              <a:defRPr sz="13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Bio copy is Arial at 10pts</a:t>
            </a:r>
          </a:p>
        </p:txBody>
      </p:sp>
      <p:sp>
        <p:nvSpPr>
          <p:cNvPr id="22" name="Circle Photo 2" descr="Circle Headshot 2">
            <a:extLst>
              <a:ext uri="{FF2B5EF4-FFF2-40B4-BE49-F238E27FC236}">
                <a16:creationId xmlns:a16="http://schemas.microsoft.com/office/drawing/2014/main" id="{6D183BC3-63BE-7B5F-4CDB-8091B683B16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696126" y="634074"/>
            <a:ext cx="1729567" cy="1729567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Speaker name 2" descr="Speaker name ">
            <a:extLst>
              <a:ext uri="{FF2B5EF4-FFF2-40B4-BE49-F238E27FC236}">
                <a16:creationId xmlns:a16="http://schemas.microsoft.com/office/drawing/2014/main" id="{AD421897-73AD-93F2-49CF-B9CB2018B9B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30856" y="1662927"/>
            <a:ext cx="2968424" cy="501651"/>
          </a:xfrm>
        </p:spPr>
        <p:txBody>
          <a:bodyPr>
            <a:normAutofit/>
          </a:bodyPr>
          <a:lstStyle>
            <a:lvl1pPr>
              <a:defRPr sz="1867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4" name="Speaker title 2" descr="Speaker title 2 ">
            <a:extLst>
              <a:ext uri="{FF2B5EF4-FFF2-40B4-BE49-F238E27FC236}">
                <a16:creationId xmlns:a16="http://schemas.microsoft.com/office/drawing/2014/main" id="{40AF8D05-600F-478C-6472-17B4560D64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30856" y="2021306"/>
            <a:ext cx="2968424" cy="428813"/>
          </a:xfrm>
        </p:spPr>
        <p:txBody>
          <a:bodyPr>
            <a:normAutofit/>
          </a:bodyPr>
          <a:lstStyle>
            <a:lvl1pPr>
              <a:defRPr sz="16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cxnSp>
        <p:nvCxnSpPr>
          <p:cNvPr id="25" name="Horizontal Line 2">
            <a:extLst>
              <a:ext uri="{FF2B5EF4-FFF2-40B4-BE49-F238E27FC236}">
                <a16:creationId xmlns:a16="http://schemas.microsoft.com/office/drawing/2014/main" id="{0C20B609-7C97-FEC6-4637-915429F8C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609648" y="2624081"/>
            <a:ext cx="51896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Textbox 2" descr="Content Textbox 2 ">
            <a:extLst>
              <a:ext uri="{FF2B5EF4-FFF2-40B4-BE49-F238E27FC236}">
                <a16:creationId xmlns:a16="http://schemas.microsoft.com/office/drawing/2014/main" id="{3B7A4B7A-3A6A-F8DA-B8B0-D056D0D2A42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609648" y="2822224"/>
            <a:ext cx="5189633" cy="3211771"/>
          </a:xfrm>
        </p:spPr>
        <p:txBody>
          <a:bodyPr>
            <a:normAutofit/>
          </a:bodyPr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Bio copy is Arial at 10pts</a:t>
            </a:r>
          </a:p>
        </p:txBody>
      </p:sp>
      <p:sp>
        <p:nvSpPr>
          <p:cNvPr id="28" name="Footer Placeholder 1" descr="Footer placeholder 1">
            <a:extLst>
              <a:ext uri="{FF2B5EF4-FFF2-40B4-BE49-F238E27FC236}">
                <a16:creationId xmlns:a16="http://schemas.microsoft.com/office/drawing/2014/main" id="{0AA91F18-19A0-B0AE-DCCA-74A8D82E80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9" name="Footer placeholder 2" descr="Footer placeholder 2">
            <a:extLst>
              <a:ext uri="{FF2B5EF4-FFF2-40B4-BE49-F238E27FC236}">
                <a16:creationId xmlns:a16="http://schemas.microsoft.com/office/drawing/2014/main" id="{228E91B6-8A9C-192A-25EA-49446C74C5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30" name="Logo Placeholder" descr="Logo placeholder&#10;">
            <a:extLst>
              <a:ext uri="{FF2B5EF4-FFF2-40B4-BE49-F238E27FC236}">
                <a16:creationId xmlns:a16="http://schemas.microsoft.com/office/drawing/2014/main" id="{AE00430C-7066-EA0C-10B5-2CAF53A477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6" y="6356351"/>
            <a:ext cx="132698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31" name="Vertical Line Connector">
            <a:extLst>
              <a:ext uri="{FF2B5EF4-FFF2-40B4-BE49-F238E27FC236}">
                <a16:creationId xmlns:a16="http://schemas.microsoft.com/office/drawing/2014/main" id="{79EECC78-D68C-AE45-0687-B08928712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lide Number Placeholder " descr="Slide Number Placeholder ">
            <a:extLst>
              <a:ext uri="{FF2B5EF4-FFF2-40B4-BE49-F238E27FC236}">
                <a16:creationId xmlns:a16="http://schemas.microsoft.com/office/drawing/2014/main" id="{AD05AF25-FE00-A300-AC24-6EE1FD91A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955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ltiple Speake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1979674-69C4-134A-9F2E-9B4270B8634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194691" y="3598044"/>
            <a:ext cx="1537892" cy="153788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43" name="Picture Placeholder 5">
            <a:extLst>
              <a:ext uri="{FF2B5EF4-FFF2-40B4-BE49-F238E27FC236}">
                <a16:creationId xmlns:a16="http://schemas.microsoft.com/office/drawing/2014/main" id="{B7179E21-BD5D-E049-B49A-E14D188634B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0072723" y="3598045"/>
            <a:ext cx="1537892" cy="1537884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46" name="Picture Placeholder 5">
            <a:extLst>
              <a:ext uri="{FF2B5EF4-FFF2-40B4-BE49-F238E27FC236}">
                <a16:creationId xmlns:a16="http://schemas.microsoft.com/office/drawing/2014/main" id="{9B4EAA43-3C2D-AD46-BE5A-0E43167C0FAB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456474" y="736112"/>
            <a:ext cx="1537892" cy="153484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38" name="Picture Placeholder 5">
            <a:extLst>
              <a:ext uri="{FF2B5EF4-FFF2-40B4-BE49-F238E27FC236}">
                <a16:creationId xmlns:a16="http://schemas.microsoft.com/office/drawing/2014/main" id="{D44AB674-4C73-2B43-963E-D19737407D1B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78445" y="736112"/>
            <a:ext cx="1537892" cy="1534841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AECE01-A90F-354F-84AE-393CAD1D8C16}"/>
              </a:ext>
            </a:extLst>
          </p:cNvPr>
          <p:cNvCxnSpPr>
            <a:cxnSpLocks/>
          </p:cNvCxnSpPr>
          <p:nvPr userDrawn="1"/>
        </p:nvCxnSpPr>
        <p:spPr>
          <a:xfrm>
            <a:off x="583985" y="3454955"/>
            <a:ext cx="110437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1347EFDA-D0AA-404B-92BF-D37D4D0840A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2247134" y="1431398"/>
            <a:ext cx="3485451" cy="1781599"/>
          </a:xfrm>
        </p:spPr>
        <p:txBody>
          <a:bodyPr>
            <a:normAutofit/>
          </a:bodyPr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Bio copy is Arial at 8pts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F0A9A6E2-5A4E-A440-85D9-F0BF6646DD5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47135" y="1047018"/>
            <a:ext cx="3485448" cy="257653"/>
          </a:xfrm>
        </p:spPr>
        <p:txBody>
          <a:bodyPr>
            <a:normAutofit/>
          </a:bodyPr>
          <a:lstStyle>
            <a:lvl1pPr>
              <a:defRPr sz="1333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7A3589-955B-C44C-A985-A16AB19A76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47136" y="736113"/>
            <a:ext cx="3485448" cy="303028"/>
          </a:xfrm>
        </p:spPr>
        <p:txBody>
          <a:bodyPr/>
          <a:lstStyle>
            <a:lvl1pPr>
              <a:defRPr b="1" i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SPEAKER NAME</a:t>
            </a:r>
          </a:p>
        </p:txBody>
      </p:sp>
      <p:sp>
        <p:nvSpPr>
          <p:cNvPr id="40" name="Content Placeholder 3">
            <a:extLst>
              <a:ext uri="{FF2B5EF4-FFF2-40B4-BE49-F238E27FC236}">
                <a16:creationId xmlns:a16="http://schemas.microsoft.com/office/drawing/2014/main" id="{9CCDE359-564D-9749-A758-92B1E3AFDBD4}"/>
              </a:ext>
            </a:extLst>
          </p:cNvPr>
          <p:cNvSpPr>
            <a:spLocks noGrp="1"/>
          </p:cNvSpPr>
          <p:nvPr>
            <p:ph sz="half" idx="32" hasCustomPrompt="1"/>
          </p:nvPr>
        </p:nvSpPr>
        <p:spPr>
          <a:xfrm>
            <a:off x="586249" y="4293330"/>
            <a:ext cx="3485451" cy="1781599"/>
          </a:xfrm>
        </p:spPr>
        <p:txBody>
          <a:bodyPr>
            <a:normAutofit/>
          </a:bodyPr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Bio copy is Arial at 8pts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254903E8-E662-7648-99E3-A95DED9CF6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86249" y="3908950"/>
            <a:ext cx="3485448" cy="257653"/>
          </a:xfrm>
        </p:spPr>
        <p:txBody>
          <a:bodyPr>
            <a:normAutofit/>
          </a:bodyPr>
          <a:lstStyle>
            <a:lvl1pPr>
              <a:defRPr sz="1333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170E7596-B217-1F4D-B61F-F298B8473FA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86251" y="3598045"/>
            <a:ext cx="3485448" cy="303028"/>
          </a:xfrm>
        </p:spPr>
        <p:txBody>
          <a:bodyPr/>
          <a:lstStyle>
            <a:lvl1pPr>
              <a:defRPr b="1" i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SPEAKER NAME</a:t>
            </a:r>
          </a:p>
        </p:txBody>
      </p:sp>
      <p:sp>
        <p:nvSpPr>
          <p:cNvPr id="44" name="Content Placeholder 3">
            <a:extLst>
              <a:ext uri="{FF2B5EF4-FFF2-40B4-BE49-F238E27FC236}">
                <a16:creationId xmlns:a16="http://schemas.microsoft.com/office/drawing/2014/main" id="{B1B30404-E374-9D4A-9CB4-C585E5F54186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8125164" y="1431398"/>
            <a:ext cx="3485451" cy="1781599"/>
          </a:xfrm>
        </p:spPr>
        <p:txBody>
          <a:bodyPr>
            <a:normAutofit/>
          </a:bodyPr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Bio copy is Arial at 8pts</a:t>
            </a: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0F6DEDD0-1A3D-574E-A757-4BAE97011BD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25164" y="1047018"/>
            <a:ext cx="3485448" cy="257653"/>
          </a:xfrm>
        </p:spPr>
        <p:txBody>
          <a:bodyPr>
            <a:normAutofit/>
          </a:bodyPr>
          <a:lstStyle>
            <a:lvl1pPr>
              <a:defRPr sz="1333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F8239200-5449-9748-B343-ABD0F850A51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25165" y="736113"/>
            <a:ext cx="3485448" cy="303028"/>
          </a:xfrm>
        </p:spPr>
        <p:txBody>
          <a:bodyPr/>
          <a:lstStyle>
            <a:lvl1pPr>
              <a:defRPr b="1" i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SPEAKER NAME</a:t>
            </a:r>
          </a:p>
        </p:txBody>
      </p:sp>
      <p:sp>
        <p:nvSpPr>
          <p:cNvPr id="48" name="Content Placeholder 3">
            <a:extLst>
              <a:ext uri="{FF2B5EF4-FFF2-40B4-BE49-F238E27FC236}">
                <a16:creationId xmlns:a16="http://schemas.microsoft.com/office/drawing/2014/main" id="{F59DE951-0DBC-0846-95EB-FFC654617B2F}"/>
              </a:ext>
            </a:extLst>
          </p:cNvPr>
          <p:cNvSpPr>
            <a:spLocks noGrp="1"/>
          </p:cNvSpPr>
          <p:nvPr>
            <p:ph sz="half" idx="40" hasCustomPrompt="1"/>
          </p:nvPr>
        </p:nvSpPr>
        <p:spPr>
          <a:xfrm>
            <a:off x="6452340" y="4293330"/>
            <a:ext cx="3485451" cy="1781599"/>
          </a:xfrm>
        </p:spPr>
        <p:txBody>
          <a:bodyPr>
            <a:normAutofit/>
          </a:bodyPr>
          <a:lstStyle>
            <a:lvl1pPr>
              <a:defRPr sz="10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Bio copy is Arial at 8pts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863A8223-5C32-B74C-8449-25744121366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52340" y="3908950"/>
            <a:ext cx="3485448" cy="257653"/>
          </a:xfrm>
        </p:spPr>
        <p:txBody>
          <a:bodyPr>
            <a:normAutofit/>
          </a:bodyPr>
          <a:lstStyle>
            <a:lvl1pPr>
              <a:defRPr sz="1333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918CDF96-87CE-784C-B28C-784D85E5A5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52341" y="3598045"/>
            <a:ext cx="3485448" cy="303028"/>
          </a:xfrm>
        </p:spPr>
        <p:txBody>
          <a:bodyPr/>
          <a:lstStyle>
            <a:lvl1pPr>
              <a:defRPr b="1" i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SPEAKER NAME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933B37-A120-7A4D-AA84-4B2D9103D561}"/>
              </a:ext>
            </a:extLst>
          </p:cNvPr>
          <p:cNvCxnSpPr>
            <a:cxnSpLocks/>
          </p:cNvCxnSpPr>
          <p:nvPr userDrawn="1"/>
        </p:nvCxnSpPr>
        <p:spPr>
          <a:xfrm flipV="1">
            <a:off x="6027063" y="593023"/>
            <a:ext cx="0" cy="5489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1BCB53E3-B0E9-534A-980C-D7C215BE8609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A46BDAA7-4D20-994C-9DF7-B41DA82602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E4F39A5B-4892-9341-848A-CC1C986FE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F609EFF-D0D4-D74D-BFE0-9EC5949B21A4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EB733357-00BC-4B40-958F-84EA067FFA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408877F4-239D-C44C-A6CD-4F9550F39B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</p:spTree>
    <p:extLst>
      <p:ext uri="{BB962C8B-B14F-4D97-AF65-F5344CB8AC3E}">
        <p14:creationId xmlns:p14="http://schemas.microsoft.com/office/powerpoint/2010/main" val="3936263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583985" y="819631"/>
            <a:ext cx="9104960" cy="6212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IS ALL CAPS AT 25-30PTS</a:t>
            </a:r>
          </a:p>
        </p:txBody>
      </p:sp>
      <p:sp>
        <p:nvSpPr>
          <p:cNvPr id="12" name="Subhead">
            <a:extLst>
              <a:ext uri="{FF2B5EF4-FFF2-40B4-BE49-F238E27FC236}">
                <a16:creationId xmlns:a16="http://schemas.microsoft.com/office/drawing/2014/main" id="{6DC98DEA-6D76-4A43-B147-9AD2CA56B7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3" name="Body Copy"/>
          <p:cNvSpPr>
            <a:spLocks noGrp="1"/>
          </p:cNvSpPr>
          <p:nvPr>
            <p:ph idx="1" hasCustomPrompt="1"/>
          </p:nvPr>
        </p:nvSpPr>
        <p:spPr>
          <a:xfrm>
            <a:off x="583987" y="2049077"/>
            <a:ext cx="7950413" cy="3824185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13" name="Red Bottom Footer Bar ">
            <a:extLst>
              <a:ext uri="{FF2B5EF4-FFF2-40B4-BE49-F238E27FC236}">
                <a16:creationId xmlns:a16="http://schemas.microsoft.com/office/drawing/2014/main" id="{4EA4FD0A-CC71-0E48-8282-25BE57F29E74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2" name="Footer Text 1">
            <a:extLst>
              <a:ext uri="{FF2B5EF4-FFF2-40B4-BE49-F238E27FC236}">
                <a16:creationId xmlns:a16="http://schemas.microsoft.com/office/drawing/2014/main" id="{B193F017-EA19-7442-9BB0-474F22193C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1067" b="1" dirty="0"/>
              <a:t>Polygenic Risk Score for Abdominal Aortic Aneurysm in Patients with Cardiometabolic Disease</a:t>
            </a:r>
            <a:endParaRPr lang="en-US" dirty="0"/>
          </a:p>
        </p:txBody>
      </p:sp>
      <p:sp>
        <p:nvSpPr>
          <p:cNvPr id="26" name="Footer Text 2">
            <a:extLst>
              <a:ext uri="{FF2B5EF4-FFF2-40B4-BE49-F238E27FC236}">
                <a16:creationId xmlns:a16="http://schemas.microsoft.com/office/drawing/2014/main" id="{F1748314-5DB7-A74F-8D02-592833BCA7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25" name="Logo">
            <a:extLst>
              <a:ext uri="{FF2B5EF4-FFF2-40B4-BE49-F238E27FC236}">
                <a16:creationId xmlns:a16="http://schemas.microsoft.com/office/drawing/2014/main" id="{59E3429F-98DB-7A4C-B73A-11BAF0B8C2A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24" name="Straight Line Connector">
            <a:extLst>
              <a:ext uri="{FF2B5EF4-FFF2-40B4-BE49-F238E27FC236}">
                <a16:creationId xmlns:a16="http://schemas.microsoft.com/office/drawing/2014/main" id="{A975C766-C30F-5445-9526-2CE36881A024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">
            <a:extLst>
              <a:ext uri="{FF2B5EF4-FFF2-40B4-BE49-F238E27FC236}">
                <a16:creationId xmlns:a16="http://schemas.microsoft.com/office/drawing/2014/main" id="{273F7D3E-5CDA-4840-AA44-2AB4E261E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red and black logo&#10;&#10;AI-generated content may be incorrect.">
            <a:extLst>
              <a:ext uri="{FF2B5EF4-FFF2-40B4-BE49-F238E27FC236}">
                <a16:creationId xmlns:a16="http://schemas.microsoft.com/office/drawing/2014/main" id="{1F7E002E-E890-0114-AE2A-B48F77FEB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928" y="210415"/>
            <a:ext cx="377259" cy="61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95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1A176-C40E-F7DB-334D-B27BFCCC8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3FF10-6395-8FE6-BFE5-430655F1C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B5161E-E111-2AC9-24D8-645CE32B1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1B39E-D483-5745-2228-75C002385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AE2C8-854B-8551-E23E-42F97E830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156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0">
            <a:extLst>
              <a:ext uri="{FF2B5EF4-FFF2-40B4-BE49-F238E27FC236}">
                <a16:creationId xmlns:a16="http://schemas.microsoft.com/office/drawing/2014/main" id="{81C69399-451C-8CFB-4036-4B872504B915}"/>
              </a:ext>
            </a:extLst>
          </p:cNvPr>
          <p:cNvSpPr/>
          <p:nvPr userDrawn="1"/>
        </p:nvSpPr>
        <p:spPr>
          <a:xfrm>
            <a:off x="6639856" y="-6104"/>
            <a:ext cx="5552144" cy="6864104"/>
          </a:xfrm>
          <a:custGeom>
            <a:avLst/>
            <a:gdLst>
              <a:gd name="connsiteX0" fmla="*/ 0 w 4164108"/>
              <a:gd name="connsiteY0" fmla="*/ 0 h 5148078"/>
              <a:gd name="connsiteX1" fmla="*/ 3877235 w 4164108"/>
              <a:gd name="connsiteY1" fmla="*/ 0 h 5148078"/>
              <a:gd name="connsiteX2" fmla="*/ 3875837 w 4164108"/>
              <a:gd name="connsiteY2" fmla="*/ 4578 h 5148078"/>
              <a:gd name="connsiteX3" fmla="*/ 4164108 w 4164108"/>
              <a:gd name="connsiteY3" fmla="*/ 4578 h 5148078"/>
              <a:gd name="connsiteX4" fmla="*/ 4164108 w 4164108"/>
              <a:gd name="connsiteY4" fmla="*/ 5148078 h 5148078"/>
              <a:gd name="connsiteX5" fmla="*/ 2305520 w 4164108"/>
              <a:gd name="connsiteY5" fmla="*/ 5148078 h 5148078"/>
              <a:gd name="connsiteX6" fmla="*/ 2057402 w 4164108"/>
              <a:gd name="connsiteY6" fmla="*/ 5148078 h 5148078"/>
              <a:gd name="connsiteX7" fmla="*/ 1571715 w 4164108"/>
              <a:gd name="connsiteY7" fmla="*/ 5148078 h 5148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64108" h="5148078">
                <a:moveTo>
                  <a:pt x="0" y="0"/>
                </a:moveTo>
                <a:lnTo>
                  <a:pt x="3877235" y="0"/>
                </a:lnTo>
                <a:lnTo>
                  <a:pt x="3875837" y="4578"/>
                </a:lnTo>
                <a:lnTo>
                  <a:pt x="4164108" y="4578"/>
                </a:lnTo>
                <a:lnTo>
                  <a:pt x="4164108" y="5148078"/>
                </a:lnTo>
                <a:lnTo>
                  <a:pt x="2305520" y="5148078"/>
                </a:lnTo>
                <a:lnTo>
                  <a:pt x="2057402" y="5148078"/>
                </a:lnTo>
                <a:lnTo>
                  <a:pt x="1571715" y="51480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 dirty="0"/>
          </a:p>
        </p:txBody>
      </p:sp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583987" y="819631"/>
            <a:ext cx="6431409" cy="12294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IS ALL CAPS AT </a:t>
            </a:r>
            <a:br>
              <a:rPr lang="en-US" dirty="0"/>
            </a:br>
            <a:r>
              <a:rPr lang="en-US" dirty="0"/>
              <a:t>25-30PTS</a:t>
            </a:r>
          </a:p>
        </p:txBody>
      </p:sp>
      <p:sp>
        <p:nvSpPr>
          <p:cNvPr id="3" name="Body Copy"/>
          <p:cNvSpPr>
            <a:spLocks noGrp="1"/>
          </p:cNvSpPr>
          <p:nvPr>
            <p:ph idx="1" hasCustomPrompt="1"/>
          </p:nvPr>
        </p:nvSpPr>
        <p:spPr>
          <a:xfrm>
            <a:off x="583989" y="2049077"/>
            <a:ext cx="6431409" cy="4127887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8" name="Body Copy 2">
            <a:extLst>
              <a:ext uri="{FF2B5EF4-FFF2-40B4-BE49-F238E27FC236}">
                <a16:creationId xmlns:a16="http://schemas.microsoft.com/office/drawing/2014/main" id="{33BCCF38-2231-F649-A3B9-F89E71CCE29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20101" y="819630"/>
            <a:ext cx="3187912" cy="508587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">
            <a:extLst>
              <a:ext uri="{FF2B5EF4-FFF2-40B4-BE49-F238E27FC236}">
                <a16:creationId xmlns:a16="http://schemas.microsoft.com/office/drawing/2014/main" id="{B03E27E2-3451-C846-B98C-5A73FA597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849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Title"/>
          <p:cNvSpPr>
            <a:spLocks noGrp="1"/>
          </p:cNvSpPr>
          <p:nvPr>
            <p:ph type="title" hasCustomPrompt="1"/>
          </p:nvPr>
        </p:nvSpPr>
        <p:spPr>
          <a:xfrm>
            <a:off x="583987" y="819631"/>
            <a:ext cx="11024027" cy="1234944"/>
          </a:xfrm>
        </p:spPr>
        <p:txBody>
          <a:bodyPr/>
          <a:lstStyle/>
          <a:p>
            <a:r>
              <a:rPr lang="en-US" dirty="0"/>
              <a:t>TITLE IS ALL CAPS AT 25-30PTS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07B8CBA4-47BB-754D-9401-004AE1AF29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3" name="Body Copy 1"/>
          <p:cNvSpPr>
            <a:spLocks noGrp="1"/>
          </p:cNvSpPr>
          <p:nvPr>
            <p:ph sz="half" idx="1" hasCustomPrompt="1"/>
          </p:nvPr>
        </p:nvSpPr>
        <p:spPr>
          <a:xfrm>
            <a:off x="583987" y="2054577"/>
            <a:ext cx="5346807" cy="4122387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4" name="Body Copy 2"/>
          <p:cNvSpPr>
            <a:spLocks noGrp="1"/>
          </p:cNvSpPr>
          <p:nvPr>
            <p:ph sz="half" idx="2" hasCustomPrompt="1"/>
          </p:nvPr>
        </p:nvSpPr>
        <p:spPr>
          <a:xfrm>
            <a:off x="6280963" y="2054575"/>
            <a:ext cx="5346807" cy="4122388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13" name="Footer Placeholder ">
            <a:extLst>
              <a:ext uri="{FF2B5EF4-FFF2-40B4-BE49-F238E27FC236}">
                <a16:creationId xmlns:a16="http://schemas.microsoft.com/office/drawing/2014/main" id="{748CEBA3-75F4-C44D-B73D-0B70231867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7" name="Text Placeholder ">
            <a:extLst>
              <a:ext uri="{FF2B5EF4-FFF2-40B4-BE49-F238E27FC236}">
                <a16:creationId xmlns:a16="http://schemas.microsoft.com/office/drawing/2014/main" id="{B4FB5A2F-7334-4843-A818-7D4A8529D3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16" name="Logo Placeholder in footer">
            <a:extLst>
              <a:ext uri="{FF2B5EF4-FFF2-40B4-BE49-F238E27FC236}">
                <a16:creationId xmlns:a16="http://schemas.microsoft.com/office/drawing/2014/main" id="{6AB790E6-53F5-E64B-BCDD-9FFA227D63B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6" y="6356351"/>
            <a:ext cx="132698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A568A94-D992-3F4C-9B74-91659939C96C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">
            <a:extLst>
              <a:ext uri="{FF2B5EF4-FFF2-40B4-BE49-F238E27FC236}">
                <a16:creationId xmlns:a16="http://schemas.microsoft.com/office/drawing/2014/main" id="{D30CDFCE-7C23-674A-B775-292BE8CCF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895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Title"/>
          <p:cNvSpPr>
            <a:spLocks noGrp="1"/>
          </p:cNvSpPr>
          <p:nvPr>
            <p:ph type="title" hasCustomPrompt="1"/>
          </p:nvPr>
        </p:nvSpPr>
        <p:spPr>
          <a:xfrm>
            <a:off x="583987" y="819631"/>
            <a:ext cx="11024027" cy="1434536"/>
          </a:xfrm>
        </p:spPr>
        <p:txBody>
          <a:bodyPr/>
          <a:lstStyle/>
          <a:p>
            <a:r>
              <a:rPr lang="en-US" dirty="0"/>
              <a:t>TITLE IS ALL CAPS AT 25-30PTS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AEAA2984-2A59-A54C-B427-DEE957944C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/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8" name="Sub Subhead 1">
            <a:extLst>
              <a:ext uri="{FF2B5EF4-FFF2-40B4-BE49-F238E27FC236}">
                <a16:creationId xmlns:a16="http://schemas.microsoft.com/office/drawing/2014/main" id="{6E09E779-4AA7-8C41-A5C4-09B386E84A3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83987" y="2254168"/>
            <a:ext cx="5346807" cy="611976"/>
          </a:xfrm>
        </p:spPr>
        <p:txBody>
          <a:bodyPr anchor="b">
            <a:normAutofit/>
          </a:bodyPr>
          <a:lstStyle>
            <a:lvl1pPr marL="0" indent="0">
              <a:buNone/>
              <a:defRPr sz="1867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title is Arial bold at 14pts</a:t>
            </a:r>
          </a:p>
        </p:txBody>
      </p:sp>
      <p:sp>
        <p:nvSpPr>
          <p:cNvPr id="3" name="Body Copy 1"/>
          <p:cNvSpPr>
            <a:spLocks noGrp="1"/>
          </p:cNvSpPr>
          <p:nvPr>
            <p:ph sz="half" idx="1" hasCustomPrompt="1"/>
          </p:nvPr>
        </p:nvSpPr>
        <p:spPr>
          <a:xfrm>
            <a:off x="583987" y="2866146"/>
            <a:ext cx="5346807" cy="3310817"/>
          </a:xfrm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9" name="Sub Subhead 2">
            <a:extLst>
              <a:ext uri="{FF2B5EF4-FFF2-40B4-BE49-F238E27FC236}">
                <a16:creationId xmlns:a16="http://schemas.microsoft.com/office/drawing/2014/main" id="{3C97490B-A0CA-6842-B0D4-A768FEA98C5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0963" y="2254168"/>
            <a:ext cx="5346807" cy="611976"/>
          </a:xfrm>
        </p:spPr>
        <p:txBody>
          <a:bodyPr anchor="b">
            <a:normAutofit/>
          </a:bodyPr>
          <a:lstStyle>
            <a:lvl1pPr marL="0" indent="0">
              <a:buNone/>
              <a:defRPr sz="1867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title is Arial bold at 14pts</a:t>
            </a:r>
          </a:p>
        </p:txBody>
      </p:sp>
      <p:sp>
        <p:nvSpPr>
          <p:cNvPr id="4" name="Body Copy 2"/>
          <p:cNvSpPr>
            <a:spLocks noGrp="1"/>
          </p:cNvSpPr>
          <p:nvPr>
            <p:ph sz="half" idx="2" hasCustomPrompt="1"/>
          </p:nvPr>
        </p:nvSpPr>
        <p:spPr>
          <a:xfrm>
            <a:off x="6280963" y="2866144"/>
            <a:ext cx="5346807" cy="3310819"/>
          </a:xfrm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14" name="Footer Placeholder ">
            <a:extLst>
              <a:ext uri="{FF2B5EF4-FFF2-40B4-BE49-F238E27FC236}">
                <a16:creationId xmlns:a16="http://schemas.microsoft.com/office/drawing/2014/main" id="{9CC32C2C-31DF-2F46-9F16-B24E13AB2D1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5DBB586A-F86C-9D47-9EF2-03050CD089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17" name="Footer Logo ">
            <a:extLst>
              <a:ext uri="{FF2B5EF4-FFF2-40B4-BE49-F238E27FC236}">
                <a16:creationId xmlns:a16="http://schemas.microsoft.com/office/drawing/2014/main" id="{C675CE23-848D-C840-90DB-5DDA76AD10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6" y="6356351"/>
            <a:ext cx="132698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838EEC2-8575-094C-9FAF-3E4F66EF6C7F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">
            <a:extLst>
              <a:ext uri="{FF2B5EF4-FFF2-40B4-BE49-F238E27FC236}">
                <a16:creationId xmlns:a16="http://schemas.microsoft.com/office/drawing/2014/main" id="{51E718DA-AD40-AD44-96F9-28BF81690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349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583987" y="819631"/>
            <a:ext cx="11024027" cy="1434536"/>
          </a:xfrm>
        </p:spPr>
        <p:txBody>
          <a:bodyPr/>
          <a:lstStyle/>
          <a:p>
            <a:r>
              <a:rPr lang="en-US" dirty="0"/>
              <a:t>TITLE IS ALL CAPS AT 25-30PTS</a:t>
            </a:r>
          </a:p>
        </p:txBody>
      </p:sp>
      <p:sp>
        <p:nvSpPr>
          <p:cNvPr id="22" name="Primary Subhead">
            <a:extLst>
              <a:ext uri="{FF2B5EF4-FFF2-40B4-BE49-F238E27FC236}">
                <a16:creationId xmlns:a16="http://schemas.microsoft.com/office/drawing/2014/main" id="{9C2E350C-0407-EC4A-8E78-CB557D816F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/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9" name="Secondary Subhead 1">
            <a:extLst>
              <a:ext uri="{FF2B5EF4-FFF2-40B4-BE49-F238E27FC236}">
                <a16:creationId xmlns:a16="http://schemas.microsoft.com/office/drawing/2014/main" id="{C9AB6A60-17CA-6742-8005-008F7B7B5FC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83988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3" name="Body Copy 1"/>
          <p:cNvSpPr>
            <a:spLocks noGrp="1"/>
          </p:cNvSpPr>
          <p:nvPr>
            <p:ph sz="half" idx="1" hasCustomPrompt="1"/>
          </p:nvPr>
        </p:nvSpPr>
        <p:spPr>
          <a:xfrm>
            <a:off x="583988" y="2866145"/>
            <a:ext cx="3231657" cy="3172224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10-12pts</a:t>
            </a:r>
          </a:p>
        </p:txBody>
      </p:sp>
      <p:sp>
        <p:nvSpPr>
          <p:cNvPr id="11" name="Secondary Subhead 2">
            <a:extLst>
              <a:ext uri="{FF2B5EF4-FFF2-40B4-BE49-F238E27FC236}">
                <a16:creationId xmlns:a16="http://schemas.microsoft.com/office/drawing/2014/main" id="{2D9FE39B-E297-9347-B65D-D304684C468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490050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8" name="Body Copy 2">
            <a:extLst>
              <a:ext uri="{FF2B5EF4-FFF2-40B4-BE49-F238E27FC236}">
                <a16:creationId xmlns:a16="http://schemas.microsoft.com/office/drawing/2014/main" id="{AA9F94AD-4803-4842-B9CD-1D2365C7EA8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490050" y="2866145"/>
            <a:ext cx="3231657" cy="3172224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10-12pts</a:t>
            </a:r>
          </a:p>
        </p:txBody>
      </p:sp>
      <p:sp>
        <p:nvSpPr>
          <p:cNvPr id="12" name="Secondary Subhead 3">
            <a:extLst>
              <a:ext uri="{FF2B5EF4-FFF2-40B4-BE49-F238E27FC236}">
                <a16:creationId xmlns:a16="http://schemas.microsoft.com/office/drawing/2014/main" id="{FD70EABA-222E-8543-A021-DA7CA30518F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96112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4" name="Body Copy 3"/>
          <p:cNvSpPr>
            <a:spLocks noGrp="1"/>
          </p:cNvSpPr>
          <p:nvPr>
            <p:ph sz="half" idx="2" hasCustomPrompt="1"/>
          </p:nvPr>
        </p:nvSpPr>
        <p:spPr>
          <a:xfrm>
            <a:off x="8396113" y="2866144"/>
            <a:ext cx="3231657" cy="31722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10-12pts</a:t>
            </a:r>
          </a:p>
        </p:txBody>
      </p:sp>
      <p:sp>
        <p:nvSpPr>
          <p:cNvPr id="17" name="Footer Text 1">
            <a:extLst>
              <a:ext uri="{FF2B5EF4-FFF2-40B4-BE49-F238E27FC236}">
                <a16:creationId xmlns:a16="http://schemas.microsoft.com/office/drawing/2014/main" id="{E8E69C78-53AB-1A4F-95D4-5A724053E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1" name="Footer Text 2">
            <a:extLst>
              <a:ext uri="{FF2B5EF4-FFF2-40B4-BE49-F238E27FC236}">
                <a16:creationId xmlns:a16="http://schemas.microsoft.com/office/drawing/2014/main" id="{F4B41CC0-36A5-9148-81AE-EE3BAA8363C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20" name="Logo Placeholder">
            <a:extLst>
              <a:ext uri="{FF2B5EF4-FFF2-40B4-BE49-F238E27FC236}">
                <a16:creationId xmlns:a16="http://schemas.microsoft.com/office/drawing/2014/main" id="{717C4081-D4F6-A443-A222-9EC692BB5A6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6" y="6356351"/>
            <a:ext cx="132698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19" name="Straight Line Connector">
            <a:extLst>
              <a:ext uri="{FF2B5EF4-FFF2-40B4-BE49-F238E27FC236}">
                <a16:creationId xmlns:a16="http://schemas.microsoft.com/office/drawing/2014/main" id="{978E947B-51A0-2B4C-8987-3D7864C88FA4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">
            <a:extLst>
              <a:ext uri="{FF2B5EF4-FFF2-40B4-BE49-F238E27FC236}">
                <a16:creationId xmlns:a16="http://schemas.microsoft.com/office/drawing/2014/main" id="{24FB4381-77B7-2D49-B182-BDBED84A9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12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re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3987" y="819631"/>
            <a:ext cx="11024027" cy="1434536"/>
          </a:xfrm>
        </p:spPr>
        <p:txBody>
          <a:bodyPr/>
          <a:lstStyle/>
          <a:p>
            <a:r>
              <a:rPr lang="en-US" dirty="0"/>
              <a:t>TITLE IS ALL CAPS AT 25-30PTS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83988" y="2866145"/>
            <a:ext cx="3231657" cy="3172224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10-12pts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6113" y="2866144"/>
            <a:ext cx="3231657" cy="31722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10-12pts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A9F94AD-4803-4842-B9CD-1D2365C7EA8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490050" y="2866145"/>
            <a:ext cx="3231657" cy="3172224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10-12pts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9AB6A60-17CA-6742-8005-008F7B7B5FC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83988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D9FE39B-E297-9347-B65D-D304684C468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490050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70EABA-222E-8543-A021-DA7CA30518F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96112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9C2E350C-0407-EC4A-8E78-CB557D816F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/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61DD87-D092-9A4D-B163-D06BE572AA6F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3F5BDFF5-9AAB-F748-93B5-E892E41EE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b="1" dirty="0"/>
              <a:t>Polygenic Risk Score for Abdominal Aortic Aneurysm in Patients with Cardiometabolic Disease</a:t>
            </a:r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82B99EB5-DA84-8341-A001-DC968393A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8771D9-2C08-5541-AE36-77D389CF66BE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F8B7DF30-2E70-F048-AC92-756805EC44B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69D2FE19-F35E-A847-86CB-A2E0D36AD6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pic>
        <p:nvPicPr>
          <p:cNvPr id="5" name="Picture 4" descr="A red and black logo&#10;&#10;AI-generated content may be incorrect.">
            <a:extLst>
              <a:ext uri="{FF2B5EF4-FFF2-40B4-BE49-F238E27FC236}">
                <a16:creationId xmlns:a16="http://schemas.microsoft.com/office/drawing/2014/main" id="{93F33041-71DA-D637-A2B0-352862668C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928" y="210415"/>
            <a:ext cx="377259" cy="61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87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ree Content -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 descr="Headline&#10;"/>
          <p:cNvSpPr>
            <a:spLocks noGrp="1"/>
          </p:cNvSpPr>
          <p:nvPr>
            <p:ph type="title" hasCustomPrompt="1"/>
          </p:nvPr>
        </p:nvSpPr>
        <p:spPr>
          <a:xfrm>
            <a:off x="583987" y="819631"/>
            <a:ext cx="11024027" cy="14345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IS ALL CAPS 25-30PTS</a:t>
            </a:r>
          </a:p>
        </p:txBody>
      </p:sp>
      <p:sp>
        <p:nvSpPr>
          <p:cNvPr id="15" name="Primary Subhead" descr="Primary Subhead">
            <a:extLst>
              <a:ext uri="{FF2B5EF4-FFF2-40B4-BE49-F238E27FC236}">
                <a16:creationId xmlns:a16="http://schemas.microsoft.com/office/drawing/2014/main" id="{DDC3EE99-CD14-5047-BFF3-677423A1E2B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/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9" name="Secondary Subhead 1" descr="Secondary Subhead 1">
            <a:extLst>
              <a:ext uri="{FF2B5EF4-FFF2-40B4-BE49-F238E27FC236}">
                <a16:creationId xmlns:a16="http://schemas.microsoft.com/office/drawing/2014/main" id="{C9AB6A60-17CA-6742-8005-008F7B7B5FC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83988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3" name="Content Textbox 1" descr="Content Textbox 1"/>
          <p:cNvSpPr>
            <a:spLocks noGrp="1"/>
          </p:cNvSpPr>
          <p:nvPr>
            <p:ph sz="half" idx="1" hasCustomPrompt="1"/>
          </p:nvPr>
        </p:nvSpPr>
        <p:spPr>
          <a:xfrm>
            <a:off x="583988" y="2866145"/>
            <a:ext cx="3231657" cy="3172224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11" name="Secondary Subhead 2" descr="Secondary Subhead 2">
            <a:extLst>
              <a:ext uri="{FF2B5EF4-FFF2-40B4-BE49-F238E27FC236}">
                <a16:creationId xmlns:a16="http://schemas.microsoft.com/office/drawing/2014/main" id="{2D9FE39B-E297-9347-B65D-D304684C468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490050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8" name="Content Textbox 2" descr="Content Textbox 2">
            <a:extLst>
              <a:ext uri="{FF2B5EF4-FFF2-40B4-BE49-F238E27FC236}">
                <a16:creationId xmlns:a16="http://schemas.microsoft.com/office/drawing/2014/main" id="{AA9F94AD-4803-4842-B9CD-1D2365C7EA8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490050" y="2866145"/>
            <a:ext cx="3231657" cy="3172224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12" name="Secondary Subhead 3" descr="Secondary Subhead 3">
            <a:extLst>
              <a:ext uri="{FF2B5EF4-FFF2-40B4-BE49-F238E27FC236}">
                <a16:creationId xmlns:a16="http://schemas.microsoft.com/office/drawing/2014/main" id="{FD70EABA-222E-8543-A021-DA7CA30518F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96112" y="2254168"/>
            <a:ext cx="3231657" cy="61197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67" b="1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Header is bold at 14pts</a:t>
            </a:r>
          </a:p>
        </p:txBody>
      </p:sp>
      <p:sp>
        <p:nvSpPr>
          <p:cNvPr id="4" name="Content Textbox 3" descr="Content Textbox 3"/>
          <p:cNvSpPr>
            <a:spLocks noGrp="1"/>
          </p:cNvSpPr>
          <p:nvPr>
            <p:ph sz="half" idx="2" hasCustomPrompt="1"/>
          </p:nvPr>
        </p:nvSpPr>
        <p:spPr>
          <a:xfrm>
            <a:off x="8396113" y="2866144"/>
            <a:ext cx="3231657" cy="31722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5" name="Bottom Border">
            <a:extLst>
              <a:ext uri="{FF2B5EF4-FFF2-40B4-BE49-F238E27FC236}">
                <a16:creationId xmlns:a16="http://schemas.microsoft.com/office/drawing/2014/main" id="{AB0B32BF-3044-3F9E-91F2-76D10059453E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+mn-lt"/>
            </a:endParaRPr>
          </a:p>
        </p:txBody>
      </p:sp>
      <p:sp>
        <p:nvSpPr>
          <p:cNvPr id="17" name="Footer Text 1" descr="Footer Text 1">
            <a:extLst>
              <a:ext uri="{FF2B5EF4-FFF2-40B4-BE49-F238E27FC236}">
                <a16:creationId xmlns:a16="http://schemas.microsoft.com/office/drawing/2014/main" id="{291A53FE-1EDA-434C-AD2D-43D7C1349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1" name="Footer Text 2" descr="Footer Text 2">
            <a:extLst>
              <a:ext uri="{FF2B5EF4-FFF2-40B4-BE49-F238E27FC236}">
                <a16:creationId xmlns:a16="http://schemas.microsoft.com/office/drawing/2014/main" id="{C0F627A2-EF0A-A34A-814D-747419ED48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20" name="Logo" descr="Logo&#10;">
            <a:extLst>
              <a:ext uri="{FF2B5EF4-FFF2-40B4-BE49-F238E27FC236}">
                <a16:creationId xmlns:a16="http://schemas.microsoft.com/office/drawing/2014/main" id="{BD4C97E7-0429-7A45-82CE-2FFEB3F8AE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8" name="Slide Number " descr="Slide number">
            <a:extLst>
              <a:ext uri="{FF2B5EF4-FFF2-40B4-BE49-F238E27FC236}">
                <a16:creationId xmlns:a16="http://schemas.microsoft.com/office/drawing/2014/main" id="{76F9E6B8-8DB4-C240-ABC9-CE235C904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Line Connector">
            <a:extLst>
              <a:ext uri="{FF2B5EF4-FFF2-40B4-BE49-F238E27FC236}">
                <a16:creationId xmlns:a16="http://schemas.microsoft.com/office/drawing/2014/main" id="{FD7797FB-A08E-2445-8AEA-6A04DABFD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014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re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 IS ALL CAPS AT 25-30PTS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A8C6698E-3A17-2C4B-A772-35E80587AD5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/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3" name="Content Placeholder Box 1"/>
          <p:cNvSpPr>
            <a:spLocks noGrp="1"/>
          </p:cNvSpPr>
          <p:nvPr>
            <p:ph sz="half" idx="1" hasCustomPrompt="1"/>
          </p:nvPr>
        </p:nvSpPr>
        <p:spPr>
          <a:xfrm>
            <a:off x="673293" y="2350529"/>
            <a:ext cx="3109088" cy="352579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28" name="Content Placeholder Box 2">
            <a:extLst>
              <a:ext uri="{FF2B5EF4-FFF2-40B4-BE49-F238E27FC236}">
                <a16:creationId xmlns:a16="http://schemas.microsoft.com/office/drawing/2014/main" id="{8120CBB7-A2A4-E74E-B87E-2D76A9E46746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4515267" y="2350529"/>
            <a:ext cx="3109088" cy="352579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29" name="Content Placeholder Box 3">
            <a:extLst>
              <a:ext uri="{FF2B5EF4-FFF2-40B4-BE49-F238E27FC236}">
                <a16:creationId xmlns:a16="http://schemas.microsoft.com/office/drawing/2014/main" id="{487B6099-C961-B743-A222-7C76DF372EC0}"/>
              </a:ext>
            </a:extLst>
          </p:cNvPr>
          <p:cNvSpPr>
            <a:spLocks noGrp="1"/>
          </p:cNvSpPr>
          <p:nvPr>
            <p:ph sz="half" idx="25" hasCustomPrompt="1"/>
          </p:nvPr>
        </p:nvSpPr>
        <p:spPr>
          <a:xfrm>
            <a:off x="8485417" y="2350529"/>
            <a:ext cx="3109088" cy="352579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13" name="Footer Placeholder 1">
            <a:extLst>
              <a:ext uri="{FF2B5EF4-FFF2-40B4-BE49-F238E27FC236}">
                <a16:creationId xmlns:a16="http://schemas.microsoft.com/office/drawing/2014/main" id="{86B82A6A-55B3-9D47-9DE3-33378D484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69F20A52-3F30-6848-B02A-CC784D394B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16" name="Footer Logo">
            <a:extLst>
              <a:ext uri="{FF2B5EF4-FFF2-40B4-BE49-F238E27FC236}">
                <a16:creationId xmlns:a16="http://schemas.microsoft.com/office/drawing/2014/main" id="{D66F458C-2735-9B48-946D-FEF3C31F50D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5" y="6356351"/>
            <a:ext cx="1326976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15" name="Vertical Line Connector">
            <a:extLst>
              <a:ext uri="{FF2B5EF4-FFF2-40B4-BE49-F238E27FC236}">
                <a16:creationId xmlns:a16="http://schemas.microsoft.com/office/drawing/2014/main" id="{FFB29AEA-9063-F540-B560-B6DE4146B920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">
            <a:extLst>
              <a:ext uri="{FF2B5EF4-FFF2-40B4-BE49-F238E27FC236}">
                <a16:creationId xmlns:a16="http://schemas.microsoft.com/office/drawing/2014/main" id="{E1ED4A31-F45A-AD47-979B-DA3BA52F4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100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583987" y="819632"/>
            <a:ext cx="11024027" cy="55761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667"/>
            </a:lvl1pPr>
          </a:lstStyle>
          <a:p>
            <a:r>
              <a:rPr lang="en-US" dirty="0"/>
              <a:t>SLIDE HEADER IS Arial black ALL CAPS AT 20PTS</a:t>
            </a:r>
          </a:p>
        </p:txBody>
      </p:sp>
      <p:sp>
        <p:nvSpPr>
          <p:cNvPr id="3" name="Subhead Section Number 1 with a Circle"/>
          <p:cNvSpPr>
            <a:spLocks noGrp="1"/>
          </p:cNvSpPr>
          <p:nvPr>
            <p:ph sz="half" idx="1" hasCustomPrompt="1"/>
          </p:nvPr>
        </p:nvSpPr>
        <p:spPr>
          <a:xfrm>
            <a:off x="583988" y="1605577"/>
            <a:ext cx="609600" cy="60960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defRPr sz="2667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8" name="Body Copy 1">
            <a:extLst>
              <a:ext uri="{FF2B5EF4-FFF2-40B4-BE49-F238E27FC236}">
                <a16:creationId xmlns:a16="http://schemas.microsoft.com/office/drawing/2014/main" id="{AA9F94AD-4803-4842-B9CD-1D2365C7EA8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3990" y="2337506"/>
            <a:ext cx="5218501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9" name="Subhead Section Number 2 with a Circle">
            <a:extLst>
              <a:ext uri="{FF2B5EF4-FFF2-40B4-BE49-F238E27FC236}">
                <a16:creationId xmlns:a16="http://schemas.microsoft.com/office/drawing/2014/main" id="{4B16A25D-27F6-844F-B866-D1D8F748178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409267" y="1605577"/>
            <a:ext cx="609600" cy="60960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defRPr sz="2667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0" name="Body Copy 2">
            <a:extLst>
              <a:ext uri="{FF2B5EF4-FFF2-40B4-BE49-F238E27FC236}">
                <a16:creationId xmlns:a16="http://schemas.microsoft.com/office/drawing/2014/main" id="{CDCE5C14-0907-0040-B016-5A3EB79D35D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409268" y="2337506"/>
            <a:ext cx="5218501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11" name="Subhead Section Number 3 with a Circle">
            <a:extLst>
              <a:ext uri="{FF2B5EF4-FFF2-40B4-BE49-F238E27FC236}">
                <a16:creationId xmlns:a16="http://schemas.microsoft.com/office/drawing/2014/main" id="{1313D73A-419F-CF44-A231-C8789EC6BF94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83988" y="3956051"/>
            <a:ext cx="609600" cy="60960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defRPr sz="2667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2" name="Body Copy 3">
            <a:extLst>
              <a:ext uri="{FF2B5EF4-FFF2-40B4-BE49-F238E27FC236}">
                <a16:creationId xmlns:a16="http://schemas.microsoft.com/office/drawing/2014/main" id="{3D2A72FB-4A53-D744-8854-CE9C11F1FD2A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83990" y="4687979"/>
            <a:ext cx="5218501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13" name="Subhead Section Number 4 with a Circle">
            <a:extLst>
              <a:ext uri="{FF2B5EF4-FFF2-40B4-BE49-F238E27FC236}">
                <a16:creationId xmlns:a16="http://schemas.microsoft.com/office/drawing/2014/main" id="{1E014EB3-3E20-0B43-BCC5-ADCA9FF75706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409267" y="3956051"/>
            <a:ext cx="609600" cy="60960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defRPr sz="2667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4" name="Body Copy 4">
            <a:extLst>
              <a:ext uri="{FF2B5EF4-FFF2-40B4-BE49-F238E27FC236}">
                <a16:creationId xmlns:a16="http://schemas.microsoft.com/office/drawing/2014/main" id="{8D9FFC47-78CD-D246-9A49-216376CD8402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409268" y="4687979"/>
            <a:ext cx="5218501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10-12pts</a:t>
            </a:r>
          </a:p>
        </p:txBody>
      </p:sp>
      <p:sp>
        <p:nvSpPr>
          <p:cNvPr id="28" name="Red Rectangle at Footer">
            <a:extLst>
              <a:ext uri="{FF2B5EF4-FFF2-40B4-BE49-F238E27FC236}">
                <a16:creationId xmlns:a16="http://schemas.microsoft.com/office/drawing/2014/main" id="{FA1CDB2B-BA8C-1F4C-BD9D-A37069FF0311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9" name="Footer Text 1">
            <a:extLst>
              <a:ext uri="{FF2B5EF4-FFF2-40B4-BE49-F238E27FC236}">
                <a16:creationId xmlns:a16="http://schemas.microsoft.com/office/drawing/2014/main" id="{99D6B3EA-317A-7545-805F-3A5DEE3B7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7" name="Footer Text 2">
            <a:extLst>
              <a:ext uri="{FF2B5EF4-FFF2-40B4-BE49-F238E27FC236}">
                <a16:creationId xmlns:a16="http://schemas.microsoft.com/office/drawing/2014/main" id="{A6260234-959A-A24A-91C8-9EB5708B3B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46" name="Logo Placeholder">
            <a:extLst>
              <a:ext uri="{FF2B5EF4-FFF2-40B4-BE49-F238E27FC236}">
                <a16:creationId xmlns:a16="http://schemas.microsoft.com/office/drawing/2014/main" id="{57C42273-4ACE-D242-87CE-89630D2257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45" name="Straight Line Connector">
            <a:extLst>
              <a:ext uri="{FF2B5EF4-FFF2-40B4-BE49-F238E27FC236}">
                <a16:creationId xmlns:a16="http://schemas.microsoft.com/office/drawing/2014/main" id="{158F4B84-3B6A-3C4A-81E0-8BF5B683E479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lide Number">
            <a:extLst>
              <a:ext uri="{FF2B5EF4-FFF2-40B4-BE49-F238E27FC236}">
                <a16:creationId xmlns:a16="http://schemas.microsoft.com/office/drawing/2014/main" id="{063C635A-6153-9345-953B-68FCC3EA2D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711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st -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3987" y="819632"/>
            <a:ext cx="11024027" cy="55761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667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HEADER IS Arial ALL CAPS AT 20PTS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A9F94AD-4803-4842-B9CD-1D2365C7EA8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3990" y="2337506"/>
            <a:ext cx="5218501" cy="1363925"/>
          </a:xfrm>
          <a:ln>
            <a:noFill/>
          </a:ln>
        </p:spPr>
        <p:txBody>
          <a:bodyPr/>
          <a:lstStyle>
            <a:lvl1pPr>
              <a:defRPr sz="1333"/>
            </a:lvl1pPr>
          </a:lstStyle>
          <a:p>
            <a:pPr lvl="0"/>
            <a:r>
              <a:rPr lang="en-US" dirty="0"/>
              <a:t>Body copy is Arial at 10-12pts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CE5C14-0907-0040-B016-5A3EB79D35D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409268" y="2337506"/>
            <a:ext cx="5218501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</a:lstStyle>
          <a:p>
            <a:pPr lvl="0"/>
            <a:r>
              <a:rPr lang="en-US" dirty="0"/>
              <a:t>Body copy is Arial at 10-12pts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D2A72FB-4A53-D744-8854-CE9C11F1FD2A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83990" y="4687979"/>
            <a:ext cx="5218501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</a:lstStyle>
          <a:p>
            <a:pPr lvl="0"/>
            <a:r>
              <a:rPr lang="en-US" dirty="0"/>
              <a:t>Body copy is Arial at 10-12pts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D9FFC47-78CD-D246-9A49-216376CD8402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409268" y="4687979"/>
            <a:ext cx="5218501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</a:lstStyle>
          <a:p>
            <a:pPr lvl="0"/>
            <a:r>
              <a:rPr lang="en-US" dirty="0"/>
              <a:t>Body copy is Arial at 10-12pts 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5911E3C-A0CB-9B4A-A53F-CF700E9002B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3988" y="1605577"/>
            <a:ext cx="609600" cy="60960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defRPr sz="26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44EA4460-3772-A84F-B580-A575E36AFE17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409267" y="1605577"/>
            <a:ext cx="609600" cy="60960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defRPr sz="26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BC387B01-3627-1B46-834C-B744A1E28402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83988" y="3956051"/>
            <a:ext cx="609600" cy="60960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defRPr sz="26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2B24D04F-3524-BF4F-8FAB-491AFB60F3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409267" y="3956051"/>
            <a:ext cx="609600" cy="60960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algn="ctr">
              <a:defRPr sz="26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A8E5501-6375-F44D-B2E4-B49E3AF40026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+mn-lt"/>
            </a:endParaRPr>
          </a:p>
        </p:txBody>
      </p:sp>
      <p:sp>
        <p:nvSpPr>
          <p:cNvPr id="45" name="Footer Placeholder 4">
            <a:extLst>
              <a:ext uri="{FF2B5EF4-FFF2-40B4-BE49-F238E27FC236}">
                <a16:creationId xmlns:a16="http://schemas.microsoft.com/office/drawing/2014/main" id="{29C65F5E-061A-6B49-A416-E64FC42F93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6" name="Slide Number Placeholder 5">
            <a:extLst>
              <a:ext uri="{FF2B5EF4-FFF2-40B4-BE49-F238E27FC236}">
                <a16:creationId xmlns:a16="http://schemas.microsoft.com/office/drawing/2014/main" id="{ED2893FE-CECA-B540-B80B-B02EFAF65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83E75D7-5703-6049-80B1-94ADE6BD30CE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icture Placeholder 10">
            <a:extLst>
              <a:ext uri="{FF2B5EF4-FFF2-40B4-BE49-F238E27FC236}">
                <a16:creationId xmlns:a16="http://schemas.microsoft.com/office/drawing/2014/main" id="{A634BF51-E6D3-6B48-9F97-9ED947F56FB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36CD95AA-2DBD-A943-82C9-D1372495D6C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</p:spTree>
    <p:extLst>
      <p:ext uri="{BB962C8B-B14F-4D97-AF65-F5344CB8AC3E}">
        <p14:creationId xmlns:p14="http://schemas.microsoft.com/office/powerpoint/2010/main" val="3116379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 descr="Headline"/>
          <p:cNvSpPr>
            <a:spLocks noGrp="1"/>
          </p:cNvSpPr>
          <p:nvPr>
            <p:ph type="title" hasCustomPrompt="1"/>
          </p:nvPr>
        </p:nvSpPr>
        <p:spPr>
          <a:xfrm>
            <a:off x="583987" y="819632"/>
            <a:ext cx="11024027" cy="557613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667"/>
            </a:lvl1pPr>
          </a:lstStyle>
          <a:p>
            <a:r>
              <a:rPr lang="en-US" dirty="0"/>
              <a:t>SLIDE HEADER IS Arial BOLD ALL CAPS AT 20PTS</a:t>
            </a:r>
          </a:p>
        </p:txBody>
      </p:sp>
      <p:sp>
        <p:nvSpPr>
          <p:cNvPr id="8" name="Content Textbox 1" descr="Content Textbox 1">
            <a:extLst>
              <a:ext uri="{FF2B5EF4-FFF2-40B4-BE49-F238E27FC236}">
                <a16:creationId xmlns:a16="http://schemas.microsoft.com/office/drawing/2014/main" id="{AA9F94AD-4803-4842-B9CD-1D2365C7EA8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61686" y="2849162"/>
            <a:ext cx="3257053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10pts</a:t>
            </a:r>
          </a:p>
        </p:txBody>
      </p:sp>
      <p:sp>
        <p:nvSpPr>
          <p:cNvPr id="29" name="Content Textbox 2" descr="Content Textbox 2">
            <a:extLst>
              <a:ext uri="{FF2B5EF4-FFF2-40B4-BE49-F238E27FC236}">
                <a16:creationId xmlns:a16="http://schemas.microsoft.com/office/drawing/2014/main" id="{1ACFD52E-6004-544B-AFFF-BD5AA425275C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4441860" y="2849162"/>
            <a:ext cx="3257053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10pts</a:t>
            </a:r>
          </a:p>
        </p:txBody>
      </p:sp>
      <p:sp>
        <p:nvSpPr>
          <p:cNvPr id="31" name="Content Textbox 3" descr="Content Textbox 3">
            <a:extLst>
              <a:ext uri="{FF2B5EF4-FFF2-40B4-BE49-F238E27FC236}">
                <a16:creationId xmlns:a16="http://schemas.microsoft.com/office/drawing/2014/main" id="{107B16FF-735F-A64A-B33C-54E56AE3B823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122036" y="2849162"/>
            <a:ext cx="3257053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10pts</a:t>
            </a:r>
          </a:p>
        </p:txBody>
      </p:sp>
      <p:sp>
        <p:nvSpPr>
          <p:cNvPr id="24" name="Content Textbox 4" descr="Content Textbox 4">
            <a:extLst>
              <a:ext uri="{FF2B5EF4-FFF2-40B4-BE49-F238E27FC236}">
                <a16:creationId xmlns:a16="http://schemas.microsoft.com/office/drawing/2014/main" id="{96E95F10-C34D-7F43-A256-A388515E73BA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761686" y="4674443"/>
            <a:ext cx="3257053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10pts</a:t>
            </a:r>
          </a:p>
        </p:txBody>
      </p:sp>
      <p:sp>
        <p:nvSpPr>
          <p:cNvPr id="30" name="Content Textbox 5" descr="Content Textbox 5">
            <a:extLst>
              <a:ext uri="{FF2B5EF4-FFF2-40B4-BE49-F238E27FC236}">
                <a16:creationId xmlns:a16="http://schemas.microsoft.com/office/drawing/2014/main" id="{528731D6-EC72-E441-8779-C46A2F54FA42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4441860" y="4674443"/>
            <a:ext cx="3257053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10pts</a:t>
            </a:r>
          </a:p>
        </p:txBody>
      </p:sp>
      <p:sp>
        <p:nvSpPr>
          <p:cNvPr id="32" name="Content Textbox 6" descr="Content Textbox 6">
            <a:extLst>
              <a:ext uri="{FF2B5EF4-FFF2-40B4-BE49-F238E27FC236}">
                <a16:creationId xmlns:a16="http://schemas.microsoft.com/office/drawing/2014/main" id="{5426962D-170F-A74B-B88B-22AE085E85DF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122036" y="4674443"/>
            <a:ext cx="3257053" cy="1363925"/>
          </a:xfrm>
          <a:ln>
            <a:noFill/>
          </a:ln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 dirty="0"/>
              <a:t>Body copy is Arial at 10pts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4820398-385A-7148-B5E7-FC8EA8B5704C}"/>
              </a:ext>
            </a:extLst>
          </p:cNvPr>
          <p:cNvCxnSpPr>
            <a:cxnSpLocks/>
          </p:cNvCxnSpPr>
          <p:nvPr userDrawn="1"/>
        </p:nvCxnSpPr>
        <p:spPr>
          <a:xfrm>
            <a:off x="564228" y="4424892"/>
            <a:ext cx="10972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9BD7414-9A1B-8F43-ADB2-096FA6175BE8}"/>
              </a:ext>
            </a:extLst>
          </p:cNvPr>
          <p:cNvCxnSpPr>
            <a:cxnSpLocks/>
          </p:cNvCxnSpPr>
          <p:nvPr userDrawn="1"/>
        </p:nvCxnSpPr>
        <p:spPr>
          <a:xfrm flipV="1">
            <a:off x="4241587" y="2811418"/>
            <a:ext cx="0" cy="3226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6BBFB5B-EEE9-664B-8974-09F468851D3A}"/>
              </a:ext>
            </a:extLst>
          </p:cNvPr>
          <p:cNvCxnSpPr>
            <a:cxnSpLocks/>
          </p:cNvCxnSpPr>
          <p:nvPr userDrawn="1"/>
        </p:nvCxnSpPr>
        <p:spPr>
          <a:xfrm flipV="1">
            <a:off x="7899187" y="2811418"/>
            <a:ext cx="0" cy="3226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ooter Text 1" descr="Footer Text 1">
            <a:extLst>
              <a:ext uri="{FF2B5EF4-FFF2-40B4-BE49-F238E27FC236}">
                <a16:creationId xmlns:a16="http://schemas.microsoft.com/office/drawing/2014/main" id="{C2C53305-F3F2-584B-8515-1364A864DF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5" name="Footer Text 2" descr="Footer Text 2">
            <a:extLst>
              <a:ext uri="{FF2B5EF4-FFF2-40B4-BE49-F238E27FC236}">
                <a16:creationId xmlns:a16="http://schemas.microsoft.com/office/drawing/2014/main" id="{28826ED9-A7D4-5644-8EA8-1426CE1EBA7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23" name="Logo" descr="Logo">
            <a:extLst>
              <a:ext uri="{FF2B5EF4-FFF2-40B4-BE49-F238E27FC236}">
                <a16:creationId xmlns:a16="http://schemas.microsoft.com/office/drawing/2014/main" id="{08D40720-91AD-AF45-BAC3-147CE2ADB71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6" y="6356351"/>
            <a:ext cx="132698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CB08A2A-9341-7F45-84BF-DC878AC48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5" descr="Slide number">
            <a:extLst>
              <a:ext uri="{FF2B5EF4-FFF2-40B4-BE49-F238E27FC236}">
                <a16:creationId xmlns:a16="http://schemas.microsoft.com/office/drawing/2014/main" id="{03F3A79D-DB6D-2F4B-9012-04674A7C05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617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8FB66-5759-0D82-3D96-81AE55F07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D918C-3F7D-72B4-F74C-075BB6C85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4588D-302A-440A-32CF-7E7C00589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ED5B6-125F-14BF-EA45-7EE7E23AD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93FE-4F2C-5072-311E-18EA54268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999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Description -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eadline">
            <a:extLst>
              <a:ext uri="{FF2B5EF4-FFF2-40B4-BE49-F238E27FC236}">
                <a16:creationId xmlns:a16="http://schemas.microsoft.com/office/drawing/2014/main" id="{FC2F8558-E6DB-004E-A03C-EA462CF643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3987" y="818657"/>
            <a:ext cx="3953795" cy="107576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667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HEADER TITLE IS ALL CAPS AT 20PTS</a:t>
            </a:r>
          </a:p>
        </p:txBody>
      </p:sp>
      <p:sp>
        <p:nvSpPr>
          <p:cNvPr id="9" name="Body Copy 1">
            <a:extLst>
              <a:ext uri="{FF2B5EF4-FFF2-40B4-BE49-F238E27FC236}">
                <a16:creationId xmlns:a16="http://schemas.microsoft.com/office/drawing/2014/main" id="{275FFA47-9D3C-304F-B1AD-52D413E045F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3988" y="2054578"/>
            <a:ext cx="3953795" cy="3984767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3" name="Body Copy 2"/>
          <p:cNvSpPr>
            <a:spLocks noGrp="1"/>
          </p:cNvSpPr>
          <p:nvPr>
            <p:ph idx="1" hasCustomPrompt="1"/>
          </p:nvPr>
        </p:nvSpPr>
        <p:spPr>
          <a:xfrm>
            <a:off x="5183187" y="819632"/>
            <a:ext cx="6404324" cy="5219713"/>
          </a:xfrm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Body copy is Arial at 10pts</a:t>
            </a:r>
          </a:p>
        </p:txBody>
      </p:sp>
      <p:sp>
        <p:nvSpPr>
          <p:cNvPr id="10" name="Red Bottom Bar Footer Background">
            <a:extLst>
              <a:ext uri="{FF2B5EF4-FFF2-40B4-BE49-F238E27FC236}">
                <a16:creationId xmlns:a16="http://schemas.microsoft.com/office/drawing/2014/main" id="{91C36C70-6984-F844-9B89-610E280DB462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1" name="Footer Text 1">
            <a:extLst>
              <a:ext uri="{FF2B5EF4-FFF2-40B4-BE49-F238E27FC236}">
                <a16:creationId xmlns:a16="http://schemas.microsoft.com/office/drawing/2014/main" id="{66CE10C6-24F1-9C4E-90BB-62E54EF86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6" name="Footer Text 2">
            <a:extLst>
              <a:ext uri="{FF2B5EF4-FFF2-40B4-BE49-F238E27FC236}">
                <a16:creationId xmlns:a16="http://schemas.microsoft.com/office/drawing/2014/main" id="{CF277811-1B33-C14C-AF48-5681448874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14" name="Logo">
            <a:extLst>
              <a:ext uri="{FF2B5EF4-FFF2-40B4-BE49-F238E27FC236}">
                <a16:creationId xmlns:a16="http://schemas.microsoft.com/office/drawing/2014/main" id="{D8CD58D3-E0E5-7E45-A69F-3F7F710BAC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13" name="Straight Line Connector">
            <a:extLst>
              <a:ext uri="{FF2B5EF4-FFF2-40B4-BE49-F238E27FC236}">
                <a16:creationId xmlns:a16="http://schemas.microsoft.com/office/drawing/2014/main" id="{3A092D5A-A769-B149-BAC0-55CC99431EDA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">
            <a:extLst>
              <a:ext uri="{FF2B5EF4-FFF2-40B4-BE49-F238E27FC236}">
                <a16:creationId xmlns:a16="http://schemas.microsoft.com/office/drawing/2014/main" id="{32C9CE65-BF18-1343-810D-4388E77B8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7077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Description -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3986" y="819631"/>
            <a:ext cx="5816815" cy="5123639"/>
          </a:xfrm>
        </p:spPr>
        <p:txBody>
          <a:bodyPr>
            <a:normAutofit/>
          </a:bodyPr>
          <a:lstStyle>
            <a:lvl1pPr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Body copy is Arial at 10pts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75FFA47-9D3C-304F-B1AD-52D413E045F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633716" y="2054578"/>
            <a:ext cx="3953795" cy="3888692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C2F8558-E6DB-004E-A03C-EA462CF643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33715" y="818657"/>
            <a:ext cx="3953795" cy="107576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667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HEADER TITLE ALL CAPS AT 20PTS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5FB03C-64BB-E244-9F9A-5888AD7CA614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+mn-lt"/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BAD528E-D07C-2E44-8CC6-93B2048CF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547D5FA-C76C-0B45-BFA9-DF3904A8B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6AD7C8-C0F8-344A-AB05-B7501F17FE53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F8AD3F-F663-7442-8072-EAE33D78FC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3BA3C6F-95DE-804F-9CB4-B0A70FDAFF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</p:spTree>
    <p:extLst>
      <p:ext uri="{BB962C8B-B14F-4D97-AF65-F5344CB8AC3E}">
        <p14:creationId xmlns:p14="http://schemas.microsoft.com/office/powerpoint/2010/main" val="1111706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Description -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hoto Placeholder"/>
          <p:cNvSpPr>
            <a:spLocks noGrp="1"/>
          </p:cNvSpPr>
          <p:nvPr>
            <p:ph idx="1" hasCustomPrompt="1"/>
          </p:nvPr>
        </p:nvSpPr>
        <p:spPr>
          <a:xfrm>
            <a:off x="0" y="1"/>
            <a:ext cx="6981333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t">
            <a:normAutofit/>
          </a:bodyPr>
          <a:lstStyle>
            <a:lvl1pPr algn="l">
              <a:defRPr sz="1333"/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Photo</a:t>
            </a:r>
          </a:p>
        </p:txBody>
      </p:sp>
      <p:sp>
        <p:nvSpPr>
          <p:cNvPr id="15" name="Page Title">
            <a:extLst>
              <a:ext uri="{FF2B5EF4-FFF2-40B4-BE49-F238E27FC236}">
                <a16:creationId xmlns:a16="http://schemas.microsoft.com/office/drawing/2014/main" id="{FC2F8558-E6DB-004E-A03C-EA462CF643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33715" y="818657"/>
            <a:ext cx="3953795" cy="107576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667" b="1" i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HEADER TITLE ALL CAPS AT 20PTS</a:t>
            </a:r>
          </a:p>
        </p:txBody>
      </p:sp>
      <p:sp>
        <p:nvSpPr>
          <p:cNvPr id="9" name="Body Copy">
            <a:extLst>
              <a:ext uri="{FF2B5EF4-FFF2-40B4-BE49-F238E27FC236}">
                <a16:creationId xmlns:a16="http://schemas.microsoft.com/office/drawing/2014/main" id="{275FFA47-9D3C-304F-B1AD-52D413E045F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633716" y="2054578"/>
            <a:ext cx="3953795" cy="3888692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18" name="Footer Placeholder ">
            <a:extLst>
              <a:ext uri="{FF2B5EF4-FFF2-40B4-BE49-F238E27FC236}">
                <a16:creationId xmlns:a16="http://schemas.microsoft.com/office/drawing/2014/main" id="{F158AF67-9967-EF42-85B9-D848F8100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5" name="Text Placeholder in footer">
            <a:extLst>
              <a:ext uri="{FF2B5EF4-FFF2-40B4-BE49-F238E27FC236}">
                <a16:creationId xmlns:a16="http://schemas.microsoft.com/office/drawing/2014/main" id="{0F0B4CCC-056A-DB46-832F-2B61D39AEFB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24" name="Logo Placeholder in footer">
            <a:extLst>
              <a:ext uri="{FF2B5EF4-FFF2-40B4-BE49-F238E27FC236}">
                <a16:creationId xmlns:a16="http://schemas.microsoft.com/office/drawing/2014/main" id="{190059EC-225E-9B45-8BE7-52DC1BDEF73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6" y="6356351"/>
            <a:ext cx="132698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23" name="Vertical Line Connector">
            <a:extLst>
              <a:ext uri="{FF2B5EF4-FFF2-40B4-BE49-F238E27FC236}">
                <a16:creationId xmlns:a16="http://schemas.microsoft.com/office/drawing/2014/main" id="{B7DC13AB-CC8B-F449-8219-6093A5F4E89C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">
            <a:extLst>
              <a:ext uri="{FF2B5EF4-FFF2-40B4-BE49-F238E27FC236}">
                <a16:creationId xmlns:a16="http://schemas.microsoft.com/office/drawing/2014/main" id="{EEEFBD87-2F27-B545-98FB-006AA9B34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323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BD262A0-E4B9-5C94-995B-FC7B30B97B3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23764" y="-2"/>
            <a:ext cx="8068235" cy="6858003"/>
          </a:xfrm>
          <a:custGeom>
            <a:avLst/>
            <a:gdLst>
              <a:gd name="connsiteX0" fmla="*/ 1585503 w 6051176"/>
              <a:gd name="connsiteY0" fmla="*/ 0 h 5143502"/>
              <a:gd name="connsiteX1" fmla="*/ 2092009 w 6051176"/>
              <a:gd name="connsiteY1" fmla="*/ 0 h 5143502"/>
              <a:gd name="connsiteX2" fmla="*/ 2522315 w 6051176"/>
              <a:gd name="connsiteY2" fmla="*/ 0 h 5143502"/>
              <a:gd name="connsiteX3" fmla="*/ 3047439 w 6051176"/>
              <a:gd name="connsiteY3" fmla="*/ 0 h 5143502"/>
              <a:gd name="connsiteX4" fmla="*/ 3258110 w 6051176"/>
              <a:gd name="connsiteY4" fmla="*/ 0 h 5143502"/>
              <a:gd name="connsiteX5" fmla="*/ 3877235 w 6051176"/>
              <a:gd name="connsiteY5" fmla="*/ 0 h 5143502"/>
              <a:gd name="connsiteX6" fmla="*/ 3877235 w 6051176"/>
              <a:gd name="connsiteY6" fmla="*/ 1 h 5143502"/>
              <a:gd name="connsiteX7" fmla="*/ 6051176 w 6051176"/>
              <a:gd name="connsiteY7" fmla="*/ 1 h 5143502"/>
              <a:gd name="connsiteX8" fmla="*/ 6051176 w 6051176"/>
              <a:gd name="connsiteY8" fmla="*/ 5143501 h 5143502"/>
              <a:gd name="connsiteX9" fmla="*/ 4940099 w 6051176"/>
              <a:gd name="connsiteY9" fmla="*/ 5143501 h 5143502"/>
              <a:gd name="connsiteX10" fmla="*/ 4940099 w 6051176"/>
              <a:gd name="connsiteY10" fmla="*/ 5143502 h 5143502"/>
              <a:gd name="connsiteX11" fmla="*/ 546847 w 6051176"/>
              <a:gd name="connsiteY11" fmla="*/ 5143502 h 5143502"/>
              <a:gd name="connsiteX12" fmla="*/ 546849 w 6051176"/>
              <a:gd name="connsiteY12" fmla="*/ 5143500 h 5143502"/>
              <a:gd name="connsiteX13" fmla="*/ 525124 w 6051176"/>
              <a:gd name="connsiteY13" fmla="*/ 5143500 h 5143502"/>
              <a:gd name="connsiteX14" fmla="*/ 506506 w 6051176"/>
              <a:gd name="connsiteY14" fmla="*/ 5143500 h 5143502"/>
              <a:gd name="connsiteX15" fmla="*/ 0 w 6051176"/>
              <a:gd name="connsiteY15" fmla="*/ 5143500 h 51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51176" h="5143502">
                <a:moveTo>
                  <a:pt x="1585503" y="0"/>
                </a:moveTo>
                <a:lnTo>
                  <a:pt x="2092009" y="0"/>
                </a:lnTo>
                <a:lnTo>
                  <a:pt x="2522315" y="0"/>
                </a:lnTo>
                <a:lnTo>
                  <a:pt x="3047439" y="0"/>
                </a:lnTo>
                <a:lnTo>
                  <a:pt x="3258110" y="0"/>
                </a:lnTo>
                <a:lnTo>
                  <a:pt x="3877235" y="0"/>
                </a:lnTo>
                <a:lnTo>
                  <a:pt x="3877235" y="1"/>
                </a:lnTo>
                <a:lnTo>
                  <a:pt x="6051176" y="1"/>
                </a:lnTo>
                <a:lnTo>
                  <a:pt x="6051176" y="5143501"/>
                </a:lnTo>
                <a:lnTo>
                  <a:pt x="4940099" y="5143501"/>
                </a:lnTo>
                <a:lnTo>
                  <a:pt x="4940099" y="5143502"/>
                </a:lnTo>
                <a:lnTo>
                  <a:pt x="546847" y="5143502"/>
                </a:lnTo>
                <a:lnTo>
                  <a:pt x="546849" y="5143500"/>
                </a:lnTo>
                <a:lnTo>
                  <a:pt x="525124" y="5143500"/>
                </a:lnTo>
                <a:lnTo>
                  <a:pt x="506506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0" name="Page Title">
            <a:extLst>
              <a:ext uri="{FF2B5EF4-FFF2-40B4-BE49-F238E27FC236}">
                <a16:creationId xmlns:a16="http://schemas.microsoft.com/office/drawing/2014/main" id="{0045DB72-C43B-A649-8162-F4D1DC0FF0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3987" y="818657"/>
            <a:ext cx="3953795" cy="107576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667" b="1" i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HEADER TITLE ALL CAPS AT 20PTS</a:t>
            </a:r>
          </a:p>
        </p:txBody>
      </p:sp>
      <p:sp>
        <p:nvSpPr>
          <p:cNvPr id="9" name="Body Copy">
            <a:extLst>
              <a:ext uri="{FF2B5EF4-FFF2-40B4-BE49-F238E27FC236}">
                <a16:creationId xmlns:a16="http://schemas.microsoft.com/office/drawing/2014/main" id="{43652382-1180-0543-BEF0-D1CEF8E16B2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83988" y="2054577"/>
            <a:ext cx="3953795" cy="41223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Body copy is Arial at 12pts</a:t>
            </a:r>
          </a:p>
        </p:txBody>
      </p:sp>
    </p:spTree>
    <p:extLst>
      <p:ext uri="{BB962C8B-B14F-4D97-AF65-F5344CB8AC3E}">
        <p14:creationId xmlns:p14="http://schemas.microsoft.com/office/powerpoint/2010/main" val="404525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ltiple Photos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/>
          <p:cNvSpPr>
            <a:spLocks noGrp="1" noChangeAspect="1"/>
          </p:cNvSpPr>
          <p:nvPr>
            <p:ph type="pic" idx="1"/>
          </p:nvPr>
        </p:nvSpPr>
        <p:spPr>
          <a:xfrm>
            <a:off x="243841" y="245533"/>
            <a:ext cx="5066451" cy="6344356"/>
          </a:xfrm>
          <a:solidFill>
            <a:schemeClr val="bg2"/>
          </a:solidFill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Red Rectangle">
            <a:extLst>
              <a:ext uri="{FF2B5EF4-FFF2-40B4-BE49-F238E27FC236}">
                <a16:creationId xmlns:a16="http://schemas.microsoft.com/office/drawing/2014/main" id="{22367E71-969D-4942-BCB8-C6EA3BEFC946}"/>
              </a:ext>
            </a:extLst>
          </p:cNvPr>
          <p:cNvSpPr/>
          <p:nvPr userDrawn="1"/>
        </p:nvSpPr>
        <p:spPr>
          <a:xfrm>
            <a:off x="5581225" y="245532"/>
            <a:ext cx="3048000" cy="30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1" name="Page Title">
            <a:extLst>
              <a:ext uri="{FF2B5EF4-FFF2-40B4-BE49-F238E27FC236}">
                <a16:creationId xmlns:a16="http://schemas.microsoft.com/office/drawing/2014/main" id="{002268EC-C85F-134D-AA45-4C26B9405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9101" y="497417"/>
            <a:ext cx="2576551" cy="563739"/>
          </a:xfrm>
        </p:spPr>
        <p:txBody>
          <a:bodyPr>
            <a:noAutofit/>
          </a:bodyPr>
          <a:lstStyle>
            <a:lvl1pPr>
              <a:defRPr sz="1867" b="1">
                <a:solidFill>
                  <a:schemeClr val="bg1"/>
                </a:solidFill>
              </a:defRPr>
            </a:lvl1pPr>
            <a:lvl2pPr>
              <a:defRPr sz="2267" b="1">
                <a:solidFill>
                  <a:schemeClr val="bg1"/>
                </a:solidFill>
              </a:defRPr>
            </a:lvl2pPr>
            <a:lvl3pPr>
              <a:defRPr sz="2267" b="1">
                <a:solidFill>
                  <a:schemeClr val="bg1"/>
                </a:solidFill>
              </a:defRPr>
            </a:lvl3pPr>
            <a:lvl4pPr>
              <a:defRPr sz="2267" b="1">
                <a:solidFill>
                  <a:schemeClr val="bg1"/>
                </a:solidFill>
              </a:defRPr>
            </a:lvl4pPr>
            <a:lvl5pPr>
              <a:defRPr sz="2267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 title is bold at 12-14pts</a:t>
            </a:r>
          </a:p>
        </p:txBody>
      </p:sp>
      <p:sp>
        <p:nvSpPr>
          <p:cNvPr id="9" name="Body Copy Textbox">
            <a:extLst>
              <a:ext uri="{FF2B5EF4-FFF2-40B4-BE49-F238E27FC236}">
                <a16:creationId xmlns:a16="http://schemas.microsoft.com/office/drawing/2014/main" id="{43652382-1180-0543-BEF0-D1CEF8E16B2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799806" y="1200727"/>
            <a:ext cx="2576551" cy="1921164"/>
          </a:xfrm>
        </p:spPr>
        <p:txBody>
          <a:bodyPr>
            <a:normAutofit/>
          </a:bodyPr>
          <a:lstStyle>
            <a:lvl1pPr>
              <a:defRPr sz="1333">
                <a:solidFill>
                  <a:schemeClr val="bg1"/>
                </a:solidFill>
              </a:defRPr>
            </a:lvl1pPr>
            <a:lvl2pPr>
              <a:defRPr sz="1333">
                <a:solidFill>
                  <a:schemeClr val="bg1"/>
                </a:solidFill>
              </a:defRPr>
            </a:lvl2pPr>
            <a:lvl3pPr>
              <a:defRPr sz="1333">
                <a:solidFill>
                  <a:schemeClr val="bg1"/>
                </a:solidFill>
              </a:defRPr>
            </a:lvl3pPr>
            <a:lvl4pPr>
              <a:defRPr sz="1333">
                <a:solidFill>
                  <a:schemeClr val="bg1"/>
                </a:solidFill>
              </a:defRPr>
            </a:lvl4pPr>
            <a:lvl5pPr>
              <a:defRPr sz="1333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Body copy at 10pts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49294975-E3E6-C648-9CA2-6F190BDE541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81225" y="3541887"/>
            <a:ext cx="3048000" cy="3048000"/>
          </a:xfr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A28BD7C-47CD-6745-8B8D-62BCC849D9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00159" y="245532"/>
            <a:ext cx="3048000" cy="3048000"/>
          </a:xfr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81F2C5C7-0437-A34D-9353-1372F6F8AB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00159" y="3541887"/>
            <a:ext cx="3048000" cy="3048000"/>
          </a:xfrm>
          <a:solidFill>
            <a:schemeClr val="bg2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24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hoto Placeholder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43842" y="245533"/>
            <a:ext cx="11704317" cy="6344356"/>
          </a:xfrm>
          <a:solidFill>
            <a:schemeClr val="bg2"/>
          </a:solidFill>
        </p:spPr>
        <p:txBody>
          <a:bodyPr anchor="t">
            <a:normAutofit/>
          </a:bodyPr>
          <a:lstStyle>
            <a:lvl1pPr marL="0" indent="0" algn="l">
              <a:buNone/>
              <a:defRPr sz="16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 &gt; right-click image &gt; send to back</a:t>
            </a:r>
          </a:p>
        </p:txBody>
      </p:sp>
      <p:sp>
        <p:nvSpPr>
          <p:cNvPr id="4" name="White Rectangle">
            <a:extLst>
              <a:ext uri="{FF2B5EF4-FFF2-40B4-BE49-F238E27FC236}">
                <a16:creationId xmlns:a16="http://schemas.microsoft.com/office/drawing/2014/main" id="{67A3357E-9A90-C04F-AC39-A75CDBC19F8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16000" y="1295400"/>
            <a:ext cx="3048000" cy="42672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Box</a:t>
            </a:r>
          </a:p>
        </p:txBody>
      </p:sp>
      <p:sp>
        <p:nvSpPr>
          <p:cNvPr id="21" name="Headline">
            <a:extLst>
              <a:ext uri="{FF2B5EF4-FFF2-40B4-BE49-F238E27FC236}">
                <a16:creationId xmlns:a16="http://schemas.microsoft.com/office/drawing/2014/main" id="{002268EC-C85F-134D-AA45-4C26B9405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60966" y="1624896"/>
            <a:ext cx="2576551" cy="902403"/>
          </a:xfrm>
        </p:spPr>
        <p:txBody>
          <a:bodyPr>
            <a:noAutofit/>
          </a:bodyPr>
          <a:lstStyle>
            <a:lvl1pPr>
              <a:defRPr sz="1867" b="1" i="0" cap="all" baseline="0">
                <a:solidFill>
                  <a:schemeClr val="accent1"/>
                </a:solidFill>
                <a:latin typeface="+mn-lt"/>
              </a:defRPr>
            </a:lvl1pPr>
            <a:lvl2pPr>
              <a:defRPr sz="2267" b="1">
                <a:solidFill>
                  <a:schemeClr val="bg1"/>
                </a:solidFill>
              </a:defRPr>
            </a:lvl2pPr>
            <a:lvl3pPr>
              <a:defRPr sz="2267" b="1">
                <a:solidFill>
                  <a:schemeClr val="bg1"/>
                </a:solidFill>
              </a:defRPr>
            </a:lvl3pPr>
            <a:lvl4pPr>
              <a:defRPr sz="2267" b="1">
                <a:solidFill>
                  <a:schemeClr val="bg1"/>
                </a:solidFill>
              </a:defRPr>
            </a:lvl4pPr>
            <a:lvl5pPr>
              <a:defRPr sz="2267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is Arial bold at 12-14pts</a:t>
            </a:r>
          </a:p>
        </p:txBody>
      </p:sp>
      <p:sp>
        <p:nvSpPr>
          <p:cNvPr id="9" name="Body Copy">
            <a:extLst>
              <a:ext uri="{FF2B5EF4-FFF2-40B4-BE49-F238E27FC236}">
                <a16:creationId xmlns:a16="http://schemas.microsoft.com/office/drawing/2014/main" id="{43652382-1180-0543-BEF0-D1CEF8E16B2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1261671" y="2527299"/>
            <a:ext cx="2576551" cy="2796115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1333">
                <a:solidFill>
                  <a:schemeClr val="tx1"/>
                </a:solidFill>
              </a:defRPr>
            </a:lvl1pPr>
            <a:lvl2pPr>
              <a:defRPr sz="1333">
                <a:solidFill>
                  <a:schemeClr val="tx1"/>
                </a:solidFill>
              </a:defRPr>
            </a:lvl2pPr>
            <a:lvl3pPr>
              <a:defRPr sz="1333">
                <a:solidFill>
                  <a:schemeClr val="tx1"/>
                </a:solidFill>
              </a:defRPr>
            </a:lvl3pPr>
            <a:lvl4pPr>
              <a:defRPr sz="1333">
                <a:solidFill>
                  <a:schemeClr val="tx1"/>
                </a:solidFill>
              </a:defRPr>
            </a:lvl4pPr>
            <a:lvl5pPr>
              <a:defRPr sz="1333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Body copy is Arial at 10pts</a:t>
            </a:r>
          </a:p>
        </p:txBody>
      </p:sp>
    </p:spTree>
    <p:extLst>
      <p:ext uri="{BB962C8B-B14F-4D97-AF65-F5344CB8AC3E}">
        <p14:creationId xmlns:p14="http://schemas.microsoft.com/office/powerpoint/2010/main" val="449589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98B131-CB9B-4EAA-C44D-8168D8D1EA01}"/>
              </a:ext>
            </a:extLst>
          </p:cNvPr>
          <p:cNvSpPr/>
          <p:nvPr userDrawn="1"/>
        </p:nvSpPr>
        <p:spPr>
          <a:xfrm>
            <a:off x="1" y="1"/>
            <a:ext cx="12191111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0E380C-C7B7-8D6B-DE0F-B6AF2B88402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22354" y="0"/>
            <a:ext cx="5169647" cy="6858000"/>
          </a:xfrm>
          <a:custGeom>
            <a:avLst/>
            <a:gdLst>
              <a:gd name="connsiteX0" fmla="*/ 2522315 w 3877235"/>
              <a:gd name="connsiteY0" fmla="*/ 0 h 5143500"/>
              <a:gd name="connsiteX1" fmla="*/ 3047439 w 3877235"/>
              <a:gd name="connsiteY1" fmla="*/ 0 h 5143500"/>
              <a:gd name="connsiteX2" fmla="*/ 3047439 w 3877235"/>
              <a:gd name="connsiteY2" fmla="*/ 0 h 5143500"/>
              <a:gd name="connsiteX3" fmla="*/ 3258110 w 3877235"/>
              <a:gd name="connsiteY3" fmla="*/ 0 h 5143500"/>
              <a:gd name="connsiteX4" fmla="*/ 3877235 w 3877235"/>
              <a:gd name="connsiteY4" fmla="*/ 0 h 5143500"/>
              <a:gd name="connsiteX5" fmla="*/ 3877235 w 3877235"/>
              <a:gd name="connsiteY5" fmla="*/ 5143500 h 5143500"/>
              <a:gd name="connsiteX6" fmla="*/ 1672607 w 3877235"/>
              <a:gd name="connsiteY6" fmla="*/ 5143500 h 5143500"/>
              <a:gd name="connsiteX7" fmla="*/ 1591235 w 3877235"/>
              <a:gd name="connsiteY7" fmla="*/ 5143500 h 5143500"/>
              <a:gd name="connsiteX8" fmla="*/ 1461936 w 3877235"/>
              <a:gd name="connsiteY8" fmla="*/ 5143500 h 5143500"/>
              <a:gd name="connsiteX9" fmla="*/ 1147483 w 3877235"/>
              <a:gd name="connsiteY9" fmla="*/ 5143500 h 5143500"/>
              <a:gd name="connsiteX10" fmla="*/ 1031630 w 3877235"/>
              <a:gd name="connsiteY10" fmla="*/ 5143500 h 5143500"/>
              <a:gd name="connsiteX11" fmla="*/ 936812 w 3877235"/>
              <a:gd name="connsiteY11" fmla="*/ 5143500 h 5143500"/>
              <a:gd name="connsiteX12" fmla="*/ 525124 w 3877235"/>
              <a:gd name="connsiteY12" fmla="*/ 5143500 h 5143500"/>
              <a:gd name="connsiteX13" fmla="*/ 506506 w 3877235"/>
              <a:gd name="connsiteY13" fmla="*/ 5143500 h 5143500"/>
              <a:gd name="connsiteX14" fmla="*/ 0 w 3877235"/>
              <a:gd name="connsiteY14" fmla="*/ 5143500 h 5143500"/>
              <a:gd name="connsiteX15" fmla="*/ 1585503 w 3877235"/>
              <a:gd name="connsiteY15" fmla="*/ 0 h 5143500"/>
              <a:gd name="connsiteX16" fmla="*/ 2092009 w 3877235"/>
              <a:gd name="connsiteY16" fmla="*/ 0 h 5143500"/>
              <a:gd name="connsiteX17" fmla="*/ 2092009 w 3877235"/>
              <a:gd name="connsiteY17" fmla="*/ 0 h 5143500"/>
              <a:gd name="connsiteX18" fmla="*/ 2522315 w 3877235"/>
              <a:gd name="connsiteY18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77235" h="5143500">
                <a:moveTo>
                  <a:pt x="2522315" y="0"/>
                </a:moveTo>
                <a:lnTo>
                  <a:pt x="3047439" y="0"/>
                </a:lnTo>
                <a:lnTo>
                  <a:pt x="3047439" y="0"/>
                </a:lnTo>
                <a:lnTo>
                  <a:pt x="3258110" y="0"/>
                </a:lnTo>
                <a:lnTo>
                  <a:pt x="3877235" y="0"/>
                </a:lnTo>
                <a:lnTo>
                  <a:pt x="3877235" y="5143500"/>
                </a:lnTo>
                <a:lnTo>
                  <a:pt x="1672607" y="5143500"/>
                </a:lnTo>
                <a:lnTo>
                  <a:pt x="1591235" y="5143500"/>
                </a:lnTo>
                <a:lnTo>
                  <a:pt x="1461936" y="5143500"/>
                </a:lnTo>
                <a:lnTo>
                  <a:pt x="1147483" y="5143500"/>
                </a:lnTo>
                <a:lnTo>
                  <a:pt x="1031630" y="5143500"/>
                </a:lnTo>
                <a:lnTo>
                  <a:pt x="936812" y="5143500"/>
                </a:lnTo>
                <a:lnTo>
                  <a:pt x="525124" y="5143500"/>
                </a:lnTo>
                <a:lnTo>
                  <a:pt x="506506" y="5143500"/>
                </a:lnTo>
                <a:lnTo>
                  <a:pt x="0" y="5143500"/>
                </a:lnTo>
                <a:lnTo>
                  <a:pt x="1585503" y="0"/>
                </a:lnTo>
                <a:lnTo>
                  <a:pt x="2092009" y="0"/>
                </a:lnTo>
                <a:lnTo>
                  <a:pt x="2092009" y="0"/>
                </a:lnTo>
                <a:lnTo>
                  <a:pt x="2522315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21" name="Headline">
            <a:extLst>
              <a:ext uri="{FF2B5EF4-FFF2-40B4-BE49-F238E27FC236}">
                <a16:creationId xmlns:a16="http://schemas.microsoft.com/office/drawing/2014/main" id="{002268EC-C85F-134D-AA45-4C26B9405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7176" y="992958"/>
            <a:ext cx="5904709" cy="1352549"/>
          </a:xfrm>
        </p:spPr>
        <p:txBody>
          <a:bodyPr anchor="t">
            <a:noAutofit/>
          </a:bodyPr>
          <a:lstStyle>
            <a:lvl1pPr algn="l">
              <a:lnSpc>
                <a:spcPct val="110000"/>
              </a:lnSpc>
              <a:defRPr sz="3333" b="1" i="0" cap="all" baseline="0">
                <a:solidFill>
                  <a:schemeClr val="bg1"/>
                </a:solidFill>
                <a:latin typeface="+mj-lt"/>
              </a:defRPr>
            </a:lvl1pPr>
            <a:lvl2pPr>
              <a:defRPr sz="2267" b="1">
                <a:solidFill>
                  <a:schemeClr val="bg1"/>
                </a:solidFill>
              </a:defRPr>
            </a:lvl2pPr>
            <a:lvl3pPr>
              <a:defRPr sz="2267" b="1">
                <a:solidFill>
                  <a:schemeClr val="bg1"/>
                </a:solidFill>
              </a:defRPr>
            </a:lvl3pPr>
            <a:lvl4pPr>
              <a:defRPr sz="2267" b="1">
                <a:solidFill>
                  <a:schemeClr val="bg1"/>
                </a:solidFill>
              </a:defRPr>
            </a:lvl4pPr>
            <a:lvl5pPr>
              <a:defRPr sz="2267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 TITLE ALL CAPS AT 25 PTS</a:t>
            </a:r>
          </a:p>
        </p:txBody>
      </p:sp>
      <p:sp>
        <p:nvSpPr>
          <p:cNvPr id="9" name="Body Copy">
            <a:extLst>
              <a:ext uri="{FF2B5EF4-FFF2-40B4-BE49-F238E27FC236}">
                <a16:creationId xmlns:a16="http://schemas.microsoft.com/office/drawing/2014/main" id="{43652382-1180-0543-BEF0-D1CEF8E16B2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07176" y="2486979"/>
            <a:ext cx="5904709" cy="3546176"/>
          </a:xfrm>
        </p:spPr>
        <p:txBody>
          <a:bodyPr anchor="t"/>
          <a:lstStyle>
            <a:lvl1pPr algn="l">
              <a:defRPr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Description is Arial at 12pts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6446692A-AFF5-BF40-844E-2040B93DC1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783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583987" y="819631"/>
            <a:ext cx="9169613" cy="1302680"/>
          </a:xfrm>
        </p:spPr>
        <p:txBody>
          <a:bodyPr/>
          <a:lstStyle/>
          <a:p>
            <a:r>
              <a:rPr lang="en-US" dirty="0"/>
              <a:t>TITLE IS ALL CAPS AT 25-30PTS</a:t>
            </a:r>
          </a:p>
        </p:txBody>
      </p:sp>
      <p:sp>
        <p:nvSpPr>
          <p:cNvPr id="10" name="Subhead">
            <a:extLst>
              <a:ext uri="{FF2B5EF4-FFF2-40B4-BE49-F238E27FC236}">
                <a16:creationId xmlns:a16="http://schemas.microsoft.com/office/drawing/2014/main" id="{CF097492-6E69-214B-BD02-CA15B4A9F8F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4"/>
            <a:ext cx="9096109" cy="428813"/>
          </a:xfrm>
        </p:spPr>
        <p:txBody>
          <a:bodyPr>
            <a:normAutofit/>
          </a:bodyPr>
          <a:lstStyle>
            <a:lvl1pPr>
              <a:defRPr sz="2133" b="1"/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7" name="Caption">
            <a:extLst>
              <a:ext uri="{FF2B5EF4-FFF2-40B4-BE49-F238E27FC236}">
                <a16:creationId xmlns:a16="http://schemas.microsoft.com/office/drawing/2014/main" id="{92B44ECE-86B5-1546-90EE-B76F644328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3987" y="5425947"/>
            <a:ext cx="7340813" cy="365127"/>
          </a:xfrm>
        </p:spPr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Caption is Arial bold at 12pts </a:t>
            </a:r>
          </a:p>
        </p:txBody>
      </p:sp>
      <p:sp>
        <p:nvSpPr>
          <p:cNvPr id="16" name="Bottom Red Bar in Footer">
            <a:extLst>
              <a:ext uri="{FF2B5EF4-FFF2-40B4-BE49-F238E27FC236}">
                <a16:creationId xmlns:a16="http://schemas.microsoft.com/office/drawing/2014/main" id="{9E9AED67-7B86-D945-92A3-1DFD0097E806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7" name="Footer Text 1">
            <a:extLst>
              <a:ext uri="{FF2B5EF4-FFF2-40B4-BE49-F238E27FC236}">
                <a16:creationId xmlns:a16="http://schemas.microsoft.com/office/drawing/2014/main" id="{0F4EB02C-6FE6-1A47-8022-01232D3362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1067" b="1" dirty="0"/>
              <a:t>Polygenic Risk Score for Abdominal Aortic Aneurysm in Patients with Cardiometabolic Disease</a:t>
            </a:r>
            <a:r>
              <a:rPr lang="en-US" dirty="0"/>
              <a:t> </a:t>
            </a:r>
          </a:p>
        </p:txBody>
      </p:sp>
      <p:sp>
        <p:nvSpPr>
          <p:cNvPr id="21" name="Footer Text 2">
            <a:extLst>
              <a:ext uri="{FF2B5EF4-FFF2-40B4-BE49-F238E27FC236}">
                <a16:creationId xmlns:a16="http://schemas.microsoft.com/office/drawing/2014/main" id="{3C09F44B-8C8C-DA42-8499-36D5643DD8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20" name="Logo">
            <a:extLst>
              <a:ext uri="{FF2B5EF4-FFF2-40B4-BE49-F238E27FC236}">
                <a16:creationId xmlns:a16="http://schemas.microsoft.com/office/drawing/2014/main" id="{F9DE25A6-E189-8944-8155-DBC98DE156C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19" name="Vertical Line Connector">
            <a:extLst>
              <a:ext uri="{FF2B5EF4-FFF2-40B4-BE49-F238E27FC236}">
                <a16:creationId xmlns:a16="http://schemas.microsoft.com/office/drawing/2014/main" id="{E09C871F-FF2C-6445-9A92-4B74224E91E9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">
            <a:extLst>
              <a:ext uri="{FF2B5EF4-FFF2-40B4-BE49-F238E27FC236}">
                <a16:creationId xmlns:a16="http://schemas.microsoft.com/office/drawing/2014/main" id="{6C8ED1C2-16C7-D946-9CE1-ADDDF3A5E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 descr="A red and black logo&#10;&#10;AI-generated content may be incorrect.">
            <a:extLst>
              <a:ext uri="{FF2B5EF4-FFF2-40B4-BE49-F238E27FC236}">
                <a16:creationId xmlns:a16="http://schemas.microsoft.com/office/drawing/2014/main" id="{985EB0C7-4214-1370-94A4-F810957658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928" y="210415"/>
            <a:ext cx="377259" cy="61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688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A5A6C-7113-A84B-B468-838B588EFB3F}"/>
              </a:ext>
            </a:extLst>
          </p:cNvPr>
          <p:cNvSpPr/>
          <p:nvPr userDrawn="1"/>
        </p:nvSpPr>
        <p:spPr>
          <a:xfrm>
            <a:off x="1" y="6271848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5A25DF4-2387-0B45-86B4-88EF29F6D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1F02F99-B2C6-D040-908D-3EC8E64D8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8C73E0-5612-A34F-83E7-5E80DDE8939C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FD6C24FD-33DC-5D4C-83BA-8086C7E5B4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1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97E5A5-D2BC-7840-BED8-2470B465D5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</p:spTree>
    <p:extLst>
      <p:ext uri="{BB962C8B-B14F-4D97-AF65-F5344CB8AC3E}">
        <p14:creationId xmlns:p14="http://schemas.microsoft.com/office/powerpoint/2010/main" val="202235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Text 1">
            <a:extLst>
              <a:ext uri="{FF2B5EF4-FFF2-40B4-BE49-F238E27FC236}">
                <a16:creationId xmlns:a16="http://schemas.microsoft.com/office/drawing/2014/main" id="{DD3B4F64-CD41-0643-BB0C-5B4373946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56351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0" name="Footer Text 2">
            <a:extLst>
              <a:ext uri="{FF2B5EF4-FFF2-40B4-BE49-F238E27FC236}">
                <a16:creationId xmlns:a16="http://schemas.microsoft.com/office/drawing/2014/main" id="{1440E69F-038A-9F48-A685-1958D898F8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5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19" name="Logo Placeholder">
            <a:extLst>
              <a:ext uri="{FF2B5EF4-FFF2-40B4-BE49-F238E27FC236}">
                <a16:creationId xmlns:a16="http://schemas.microsoft.com/office/drawing/2014/main" id="{6FBB1B25-DCFA-AA41-B31B-1385B4F068A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6" y="6356351"/>
            <a:ext cx="1326980" cy="365125"/>
          </a:xfr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18" name="Straight Line Connector">
            <a:extLst>
              <a:ext uri="{FF2B5EF4-FFF2-40B4-BE49-F238E27FC236}">
                <a16:creationId xmlns:a16="http://schemas.microsoft.com/office/drawing/2014/main" id="{A175C9A7-D338-384F-B0FF-23DB68C57AF4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1"/>
            <a:ext cx="0" cy="365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">
            <a:extLst>
              <a:ext uri="{FF2B5EF4-FFF2-40B4-BE49-F238E27FC236}">
                <a16:creationId xmlns:a16="http://schemas.microsoft.com/office/drawing/2014/main" id="{AC466D7F-068F-ED47-9AD2-C0C743931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2" y="6356351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110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C7AD5-70EA-E0FB-93FF-A21BC6E2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E1C82-379F-E3DF-5FAC-2EE0128770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DD400-ECC0-7D4F-740A-67A82E9D5A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FF5B8-129F-36E0-152C-6E01216FA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CF1054-69F5-F16D-AFE0-30BF57C1B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1585D-3838-8FCC-BBCD-1242E457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4922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 Graphic">
            <a:extLst>
              <a:ext uri="{FF2B5EF4-FFF2-40B4-BE49-F238E27FC236}">
                <a16:creationId xmlns:a16="http://schemas.microsoft.com/office/drawing/2014/main" id="{5532E949-322C-B247-93CB-48C35CC0A3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hank You">
            <a:extLst>
              <a:ext uri="{FF2B5EF4-FFF2-40B4-BE49-F238E27FC236}">
                <a16:creationId xmlns:a16="http://schemas.microsoft.com/office/drawing/2014/main" id="{EDB74ED7-A2D1-DAB8-57FB-64C08F97A5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486" y="122632"/>
            <a:ext cx="6034017" cy="3139920"/>
          </a:xfrm>
        </p:spPr>
        <p:txBody>
          <a:bodyPr anchor="b">
            <a:noAutofit/>
          </a:bodyPr>
          <a:lstStyle>
            <a:lvl1pPr algn="l">
              <a:lnSpc>
                <a:spcPts val="5333"/>
              </a:lnSpc>
              <a:defRPr sz="6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Line">
            <a:extLst>
              <a:ext uri="{FF2B5EF4-FFF2-40B4-BE49-F238E27FC236}">
                <a16:creationId xmlns:a16="http://schemas.microsoft.com/office/drawing/2014/main" id="{979FFF99-5798-42F6-A83F-DDC0F6F65A9E}"/>
              </a:ext>
            </a:extLst>
          </p:cNvPr>
          <p:cNvCxnSpPr>
            <a:cxnSpLocks/>
          </p:cNvCxnSpPr>
          <p:nvPr userDrawn="1"/>
        </p:nvCxnSpPr>
        <p:spPr>
          <a:xfrm>
            <a:off x="868912" y="3366547"/>
            <a:ext cx="5474613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cientific Sessions Logo">
            <a:extLst>
              <a:ext uri="{FF2B5EF4-FFF2-40B4-BE49-F238E27FC236}">
                <a16:creationId xmlns:a16="http://schemas.microsoft.com/office/drawing/2014/main" id="{1BF2AF87-698A-AE4A-B2CE-BCF5841E8A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912" y="3786156"/>
            <a:ext cx="1848877" cy="586357"/>
          </a:xfrm>
          <a:prstGeom prst="rect">
            <a:avLst/>
          </a:prstGeom>
        </p:spPr>
      </p:pic>
      <p:sp>
        <p:nvSpPr>
          <p:cNvPr id="9" name="#AHA24">
            <a:extLst>
              <a:ext uri="{FF2B5EF4-FFF2-40B4-BE49-F238E27FC236}">
                <a16:creationId xmlns:a16="http://schemas.microsoft.com/office/drawing/2014/main" id="{5C0CC13C-42C2-5B49-990C-29ED9A2D3161}"/>
              </a:ext>
            </a:extLst>
          </p:cNvPr>
          <p:cNvSpPr txBox="1">
            <a:spLocks/>
          </p:cNvSpPr>
          <p:nvPr userDrawn="1"/>
        </p:nvSpPr>
        <p:spPr>
          <a:xfrm>
            <a:off x="3460205" y="3812554"/>
            <a:ext cx="1797847" cy="533561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</a:bodyPr>
          <a:lstStyle>
            <a:lvl1pPr algn="l" defTabSz="6858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Lub Dub Medium" panose="020B0603030403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en-US" sz="2000" b="0" i="0" dirty="0">
                <a:solidFill>
                  <a:schemeClr val="tx1"/>
                </a:solidFill>
                <a:latin typeface="Arial" panose="020B0604020202020204" pitchFamily="34" charset="0"/>
              </a:rPr>
              <a:t>#AHA25</a:t>
            </a:r>
          </a:p>
        </p:txBody>
      </p:sp>
      <p:pic>
        <p:nvPicPr>
          <p:cNvPr id="2" name="Picture 1" descr="A red and black logo&#10;&#10;AI-generated content may be incorrect.">
            <a:extLst>
              <a:ext uri="{FF2B5EF4-FFF2-40B4-BE49-F238E27FC236}">
                <a16:creationId xmlns:a16="http://schemas.microsoft.com/office/drawing/2014/main" id="{AB6CAEA1-5783-9684-8587-B6E19256A1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46473" y="3727341"/>
            <a:ext cx="377259" cy="61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656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67199-1FE0-49F0-B0E0-F775CB2A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1F6E4-2EB3-04F6-3930-56C9690B3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112E2-A812-C28D-1382-5225DC14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E4F0-DFF5-104C-814C-A0D0BC8D29D6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4C027-525B-0B32-EDA9-547788D3A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78AA5-4CC2-3ACE-DF69-2374FED3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A058-9FD9-2944-9F8F-4CCEB26EC2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36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title" hasCustomPrompt="1"/>
          </p:nvPr>
        </p:nvSpPr>
        <p:spPr>
          <a:xfrm>
            <a:off x="583985" y="819632"/>
            <a:ext cx="9104960" cy="6212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IS ALL CAPS AT 25-30PTS</a:t>
            </a:r>
          </a:p>
        </p:txBody>
      </p:sp>
      <p:sp>
        <p:nvSpPr>
          <p:cNvPr id="12" name="Subhead">
            <a:extLst>
              <a:ext uri="{FF2B5EF4-FFF2-40B4-BE49-F238E27FC236}">
                <a16:creationId xmlns:a16="http://schemas.microsoft.com/office/drawing/2014/main" id="{6DC98DEA-6D76-4A43-B147-9AD2CA56B7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836" y="1440875"/>
            <a:ext cx="9096109" cy="428813"/>
          </a:xfrm>
        </p:spPr>
        <p:txBody>
          <a:bodyPr>
            <a:normAutofit/>
          </a:bodyPr>
          <a:lstStyle>
            <a:lvl1pPr>
              <a:defRPr sz="2133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Subtitle is Arial Bold at 16pt</a:t>
            </a:r>
          </a:p>
        </p:txBody>
      </p:sp>
      <p:sp>
        <p:nvSpPr>
          <p:cNvPr id="3" name="Body Copy"/>
          <p:cNvSpPr>
            <a:spLocks noGrp="1"/>
          </p:cNvSpPr>
          <p:nvPr>
            <p:ph idx="1" hasCustomPrompt="1"/>
          </p:nvPr>
        </p:nvSpPr>
        <p:spPr>
          <a:xfrm>
            <a:off x="583988" y="2049078"/>
            <a:ext cx="7950413" cy="3824185"/>
          </a:xfrm>
        </p:spPr>
        <p:txBody>
          <a:bodyPr/>
          <a:lstStyle/>
          <a:p>
            <a:pPr lvl="0"/>
            <a:r>
              <a:rPr lang="en-US" dirty="0"/>
              <a:t>Body copy is Arial at 12pts</a:t>
            </a:r>
          </a:p>
        </p:txBody>
      </p:sp>
      <p:sp>
        <p:nvSpPr>
          <p:cNvPr id="13" name="Red Bottom Footer Bar ">
            <a:extLst>
              <a:ext uri="{FF2B5EF4-FFF2-40B4-BE49-F238E27FC236}">
                <a16:creationId xmlns:a16="http://schemas.microsoft.com/office/drawing/2014/main" id="{4EA4FD0A-CC71-0E48-8282-25BE57F29E74}"/>
              </a:ext>
            </a:extLst>
          </p:cNvPr>
          <p:cNvSpPr/>
          <p:nvPr userDrawn="1"/>
        </p:nvSpPr>
        <p:spPr>
          <a:xfrm>
            <a:off x="2" y="6271849"/>
            <a:ext cx="12191111" cy="5861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2" name="Footer Text 1">
            <a:extLst>
              <a:ext uri="{FF2B5EF4-FFF2-40B4-BE49-F238E27FC236}">
                <a16:creationId xmlns:a16="http://schemas.microsoft.com/office/drawing/2014/main" id="{B193F017-EA19-7442-9BB0-474F22193C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7" y="6356352"/>
            <a:ext cx="73408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z="1067" b="1" dirty="0"/>
              <a:t>Polygenic Risk Score for Abdominal Aortic Aneurysm in Patients with Cardiometabolic Disease</a:t>
            </a:r>
            <a:endParaRPr lang="en-US" dirty="0"/>
          </a:p>
        </p:txBody>
      </p:sp>
      <p:sp>
        <p:nvSpPr>
          <p:cNvPr id="26" name="Footer Text 2">
            <a:extLst>
              <a:ext uri="{FF2B5EF4-FFF2-40B4-BE49-F238E27FC236}">
                <a16:creationId xmlns:a16="http://schemas.microsoft.com/office/drawing/2014/main" id="{F1748314-5DB7-A74F-8D02-592833BCA7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8156" y="6356352"/>
            <a:ext cx="1600861" cy="365125"/>
          </a:xfrm>
        </p:spPr>
        <p:txBody>
          <a:bodyPr anchor="ctr">
            <a:normAutofit/>
          </a:bodyPr>
          <a:lstStyle>
            <a:lvl1pPr algn="r">
              <a:defRPr sz="1067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Sponsored by:</a:t>
            </a:r>
          </a:p>
        </p:txBody>
      </p:sp>
      <p:sp>
        <p:nvSpPr>
          <p:cNvPr id="25" name="Logo">
            <a:extLst>
              <a:ext uri="{FF2B5EF4-FFF2-40B4-BE49-F238E27FC236}">
                <a16:creationId xmlns:a16="http://schemas.microsoft.com/office/drawing/2014/main" id="{59E3429F-98DB-7A4C-B73A-11BAF0B8C2A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902027" y="6356352"/>
            <a:ext cx="13269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cxnSp>
        <p:nvCxnSpPr>
          <p:cNvPr id="24" name="Straight Line Connector">
            <a:extLst>
              <a:ext uri="{FF2B5EF4-FFF2-40B4-BE49-F238E27FC236}">
                <a16:creationId xmlns:a16="http://schemas.microsoft.com/office/drawing/2014/main" id="{A975C766-C30F-5445-9526-2CE36881A024}"/>
              </a:ext>
            </a:extLst>
          </p:cNvPr>
          <p:cNvCxnSpPr>
            <a:cxnSpLocks/>
          </p:cNvCxnSpPr>
          <p:nvPr userDrawn="1"/>
        </p:nvCxnSpPr>
        <p:spPr>
          <a:xfrm>
            <a:off x="11367911" y="6356352"/>
            <a:ext cx="0" cy="3651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">
            <a:extLst>
              <a:ext uri="{FF2B5EF4-FFF2-40B4-BE49-F238E27FC236}">
                <a16:creationId xmlns:a16="http://schemas.microsoft.com/office/drawing/2014/main" id="{273F7D3E-5CDA-4840-AA44-2AB4E261E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0923" y="6356352"/>
            <a:ext cx="7701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+mn-lt"/>
              </a:defRPr>
            </a:lvl1pPr>
          </a:lstStyle>
          <a:p>
            <a:fld id="{0E35BBB0-73A1-954D-9854-C6F827AED9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red and black logo&#10;&#10;AI-generated content may be incorrect.">
            <a:extLst>
              <a:ext uri="{FF2B5EF4-FFF2-40B4-BE49-F238E27FC236}">
                <a16:creationId xmlns:a16="http://schemas.microsoft.com/office/drawing/2014/main" id="{1F7E002E-E890-0114-AE2A-B48F77FEB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63929" y="210417"/>
            <a:ext cx="377259" cy="61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12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71A2C-3CA7-FEF0-220A-254AE445C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AB1E16-E78C-358C-BC6F-D28A76B3A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A5588-7A79-2C74-8F9D-CC524376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62B6-F7A2-4812-AA6E-AC6CF609C8C4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40740-2ED1-6C99-D76F-F75729B70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BD784-CE76-6CE1-BEC6-0EADA93DF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ACA98-6C02-4034-984C-E358C2A548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67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27BCA-D345-3C5B-C1AE-29180535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ED5E4-ED15-DFFF-37E8-73660A512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A24874-D17B-0453-7B4F-34E808224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F001FE-B523-9BA4-08BB-ECF3B5F0B7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D6159F-E146-60F2-A794-F49AA0D550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93BE4A-D39E-0A85-B65F-602841A92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95EF73-5139-7939-35A0-DCA68A1A3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A8397C-B98B-3439-EEDF-B19D11BFA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70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54C3A-250F-AEB4-9CFF-3855787ED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F8105F-9A9F-425D-4B66-724F46025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5E8D2F-39CD-AA12-C48B-3CC4E0DB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F3A16C-3B18-C9EE-ADCE-E57B6029F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93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423B0C-04BD-3478-E158-DD667BBED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59D1D4-C0F1-B7E4-B154-735F115A9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FF951-E65C-EF8A-363B-ECC2A145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67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5CB13-3A41-FE24-63EF-678C21EF8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8D11F-04D7-3253-C817-DD018225F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298FF6-F854-ECC5-2577-674E6375D9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7B899-9BBF-4572-F8AD-35625B220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81892-956A-37FE-A798-E632DBC2B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430E5-70AC-C0E1-481F-03D07CDA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695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64DC-672B-FE68-B045-CFF54DF10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D28231-42FD-0621-4B1D-C1166E10FC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57F8F-CF19-C5A2-D49A-9865175B9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AEC06-774B-FA5E-F0A0-68809F510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20A2A-8725-F0F3-F93F-2FFFFB1F5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8F091-2336-4C4B-7F4F-50FC71495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07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826A1C-DEF7-9C16-F00D-BD776DB27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8762A-5FBC-F54D-983E-0DE97EC0F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DEA20-80C7-9AB2-9B75-C744724993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BF5F65-DF0F-C448-880E-0D1F5CC3A398}" type="datetimeFigureOut">
              <a:rPr lang="en-US" smtClean="0"/>
              <a:t>9/8/2026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5F44E-7993-B556-73E3-E8DF17724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8D591-A20F-F5FC-7B42-D36C81BC1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F5306D-E182-AA49-B009-E422FF347E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95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3987" y="819632"/>
            <a:ext cx="11024027" cy="107576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TITLE IS ALL CAPS AT 20-25PTS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3987" y="2049077"/>
            <a:ext cx="11024027" cy="4127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 copy is Arial at 12pts</a:t>
            </a:r>
            <a:br>
              <a:rPr lang="en-US" dirty="0"/>
            </a:br>
            <a:endParaRPr lang="en-US" dirty="0">
              <a:latin typeface="+mn-lt"/>
            </a:endParaRPr>
          </a:p>
          <a:p>
            <a:pPr lvl="6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3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  <p:sldLayoutId id="2147483706" r:id="rId28"/>
    <p:sldLayoutId id="2147483707" r:id="rId29"/>
    <p:sldLayoutId id="2147483708" r:id="rId30"/>
    <p:sldLayoutId id="2147483709" r:id="rId31"/>
  </p:sldLayoutIdLst>
  <p:hf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333" b="1" i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110000"/>
        </a:lnSpc>
        <a:spcBef>
          <a:spcPts val="10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hart" Target="../charts/chart1.xml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jpe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0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9.emf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10" Type="http://schemas.openxmlformats.org/officeDocument/2006/relationships/image" Target="../media/image10.png"/><Relationship Id="rId4" Type="http://schemas.openxmlformats.org/officeDocument/2006/relationships/image" Target="../media/image20.emf"/><Relationship Id="rId9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B6462B-EC60-C6FE-CD1E-2302E9583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205" y="4627068"/>
            <a:ext cx="11043980" cy="10213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/>
              <a:t>Robert P. Giugliano</a:t>
            </a:r>
            <a:r>
              <a:rPr lang="en-US" sz="1600" dirty="0"/>
              <a:t>, Brian A. Bergmark, Veronica J. Alexander, Thomas A. Prohaska, Andrew Dibble, Elaine Waldman, Shirley Li, Angel Soto-Hermida, Monika Nowosiad Magda, Phillippe Moulin, Erik Stroes, Ulf Landmesser, Sotirios Tsimikas, Marc S. Sabatine on behalf of the CORE-OLE Trial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8164E9-B500-ACFE-1E19-C3CCED4B9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63" y="1697909"/>
            <a:ext cx="8451944" cy="1695569"/>
          </a:xfrm>
        </p:spPr>
        <p:txBody>
          <a:bodyPr>
            <a:noAutofit/>
          </a:bodyPr>
          <a:lstStyle/>
          <a:p>
            <a:r>
              <a:rPr lang="en-US" sz="3200" dirty="0"/>
              <a:t>Long-term efficacy and safety of Olezarsen in patients with Severe Hypertriglyceridemia</a:t>
            </a:r>
          </a:p>
        </p:txBody>
      </p:sp>
      <p:pic>
        <p:nvPicPr>
          <p:cNvPr id="8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A1942077-9BE2-866D-E2F5-21CEC19341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-20639" t="-6021" r="-369942" b="-2381"/>
          <a:stretch>
            <a:fillRect/>
          </a:stretch>
        </p:blipFill>
        <p:spPr>
          <a:xfrm>
            <a:off x="10583717" y="-21547"/>
            <a:ext cx="2498451" cy="90497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C0C43F-F0CA-9859-BAE4-18840562F1EB}"/>
              </a:ext>
            </a:extLst>
          </p:cNvPr>
          <p:cNvSpPr txBox="1"/>
          <p:nvPr/>
        </p:nvSpPr>
        <p:spPr>
          <a:xfrm>
            <a:off x="658563" y="3582433"/>
            <a:ext cx="9181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US" sz="2400" b="1" dirty="0">
                <a:solidFill>
                  <a:srgbClr val="000000"/>
                </a:solidFill>
                <a:latin typeface="Arial Black" panose="020B0A04020102020204"/>
              </a:rPr>
              <a:t>Interim One-Year Results of the CORE Open Label Extension (OLE) - TIMI 72c</a:t>
            </a:r>
          </a:p>
        </p:txBody>
      </p:sp>
      <p:pic>
        <p:nvPicPr>
          <p:cNvPr id="5" name="Picture 2" descr="Image result for BWH Logo">
            <a:extLst>
              <a:ext uri="{FF2B5EF4-FFF2-40B4-BE49-F238E27FC236}">
                <a16:creationId xmlns:a16="http://schemas.microsoft.com/office/drawing/2014/main" id="{395F5A95-A5B8-255A-6B72-2CEB5CC9C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457" y="83486"/>
            <a:ext cx="594816" cy="69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logo with a letter and a swirly design&#10;&#10;AI-generated content may be incorrect.">
            <a:extLst>
              <a:ext uri="{FF2B5EF4-FFF2-40B4-BE49-F238E27FC236}">
                <a16:creationId xmlns:a16="http://schemas.microsoft.com/office/drawing/2014/main" id="{C1BA2F8E-7A40-DD31-D58F-1A34F5241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69" y="1304103"/>
            <a:ext cx="1226563" cy="3220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674E9FD-D844-2505-8E29-B97F7B731825}"/>
              </a:ext>
            </a:extLst>
          </p:cNvPr>
          <p:cNvSpPr/>
          <p:nvPr/>
        </p:nvSpPr>
        <p:spPr>
          <a:xfrm>
            <a:off x="0" y="1262108"/>
            <a:ext cx="1365832" cy="492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483C509-5F40-3B70-8ECB-50638A3A73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6000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D9135F0-46A7-28C2-EBE6-C0F5D8841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EF663-EA0A-6ABE-4E23-D1E19AD3D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520" y="275030"/>
            <a:ext cx="9104960" cy="62124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Primary Endpoints (Safety)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ED6B729-194E-2E17-E18E-EE2C9B230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09585"/>
            <a:fld id="{0E35BBB0-73A1-954D-9854-C6F827AED934}" type="slidenum">
              <a:rPr lang="en-US">
                <a:solidFill>
                  <a:srgbClr val="FFFFFF"/>
                </a:solidFill>
                <a:latin typeface="Arial" panose="020B0604020202020204"/>
              </a:rPr>
              <a:pPr defTabSz="609585"/>
              <a:t>10</a:t>
            </a:fld>
            <a:endParaRPr lang="en-US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6DF755-A3EC-E050-0CD2-A723A05142D9}"/>
              </a:ext>
            </a:extLst>
          </p:cNvPr>
          <p:cNvSpPr txBox="1"/>
          <p:nvPr/>
        </p:nvSpPr>
        <p:spPr>
          <a:xfrm>
            <a:off x="187318" y="6027003"/>
            <a:ext cx="1105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*Excludes 1 patient enrolled in the OLE did not take any doses of olezarsen</a:t>
            </a:r>
          </a:p>
          <a:p>
            <a:pPr defTabSz="609585"/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Data shown are n/N rates </a:t>
            </a:r>
          </a:p>
          <a:p>
            <a:pPr defTabSz="609585"/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No cases of Hy’s Law (AST or ALT </a:t>
            </a:r>
            <a:r>
              <a:rPr lang="en-US" sz="1200" u="sng" dirty="0">
                <a:solidFill>
                  <a:srgbClr val="000000"/>
                </a:solidFill>
                <a:latin typeface="Arial" panose="020B0604020202020204"/>
              </a:rPr>
              <a:t>&gt;</a:t>
            </a:r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3x ULN and total bilirubin </a:t>
            </a:r>
            <a:r>
              <a:rPr lang="en-US" sz="1200" u="sng" dirty="0">
                <a:solidFill>
                  <a:srgbClr val="000000"/>
                </a:solidFill>
                <a:latin typeface="Arial" panose="020B0604020202020204"/>
              </a:rPr>
              <a:t>&gt;</a:t>
            </a:r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 2x ULN) were observed</a:t>
            </a:r>
          </a:p>
          <a:p>
            <a:pPr defTabSz="609585"/>
            <a:r>
              <a:rPr lang="en-US" sz="1200" b="1" dirty="0">
                <a:solidFill>
                  <a:srgbClr val="000000"/>
                </a:solidFill>
                <a:latin typeface="Arial" panose="020B0604020202020204"/>
              </a:rPr>
              <a:t>NOTE: Rates shown for CORE-TIMI 72a and CORE2-TIMI 72b data are at 1 year, for CORE-OLE through median 10 months follow-up. </a:t>
            </a:r>
          </a:p>
        </p:txBody>
      </p:sp>
      <p:pic>
        <p:nvPicPr>
          <p:cNvPr id="6" name="Picture 2" descr="Image result for BWH Logo">
            <a:extLst>
              <a:ext uri="{FF2B5EF4-FFF2-40B4-BE49-F238E27FC236}">
                <a16:creationId xmlns:a16="http://schemas.microsoft.com/office/drawing/2014/main" id="{4FC23F5C-20EB-E559-C96D-E6DBB951D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B0A46B4E-9410-41DB-12C0-F2A49B22B5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3ECD3E6-CCBE-6E9F-368D-7A521EE3E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559872"/>
              </p:ext>
            </p:extLst>
          </p:nvPr>
        </p:nvGraphicFramePr>
        <p:xfrm>
          <a:off x="235532" y="1718307"/>
          <a:ext cx="11372485" cy="3977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39188">
                  <a:extLst>
                    <a:ext uri="{9D8B030D-6E8A-4147-A177-3AD203B41FA5}">
                      <a16:colId xmlns:a16="http://schemas.microsoft.com/office/drawing/2014/main" val="1485377671"/>
                    </a:ext>
                  </a:extLst>
                </a:gridCol>
                <a:gridCol w="1757680">
                  <a:extLst>
                    <a:ext uri="{9D8B030D-6E8A-4147-A177-3AD203B41FA5}">
                      <a16:colId xmlns:a16="http://schemas.microsoft.com/office/drawing/2014/main" val="2194403165"/>
                    </a:ext>
                  </a:extLst>
                </a:gridCol>
                <a:gridCol w="2052320">
                  <a:extLst>
                    <a:ext uri="{9D8B030D-6E8A-4147-A177-3AD203B41FA5}">
                      <a16:colId xmlns:a16="http://schemas.microsoft.com/office/drawing/2014/main" val="1866060996"/>
                    </a:ext>
                  </a:extLst>
                </a:gridCol>
                <a:gridCol w="2225040">
                  <a:extLst>
                    <a:ext uri="{9D8B030D-6E8A-4147-A177-3AD203B41FA5}">
                      <a16:colId xmlns:a16="http://schemas.microsoft.com/office/drawing/2014/main" val="1419008820"/>
                    </a:ext>
                  </a:extLst>
                </a:gridCol>
                <a:gridCol w="2098257">
                  <a:extLst>
                    <a:ext uri="{9D8B030D-6E8A-4147-A177-3AD203B41FA5}">
                      <a16:colId xmlns:a16="http://schemas.microsoft.com/office/drawing/2014/main" val="3022915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CORE-TIMI 72a &amp; CORE2-TIMI 72b (pooled, N=1,061)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CORE-OLE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942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Placebo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(N=356)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Olezarsen 50 mg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(N=354)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70C0"/>
                          </a:solidFill>
                        </a:rPr>
                        <a:t>Olezarsen 80 mg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rgbClr val="0070C0"/>
                          </a:solidFill>
                        </a:rPr>
                        <a:t>(N=351)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Olezarsen 80 mg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(n=884*)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888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Platelet count &lt;75K/uL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1.7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2.0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0.9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288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Clinical bleeding events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4.8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5.9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5.4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3.5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209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Decrease in eGFR </a:t>
                      </a:r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u="none" dirty="0">
                          <a:solidFill>
                            <a:schemeClr val="tx1"/>
                          </a:solidFill>
                        </a:rPr>
                        <a:t> 30%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13.4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8.9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10.1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6.2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094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Decrease in eGFR </a:t>
                      </a:r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u="none" dirty="0">
                          <a:solidFill>
                            <a:schemeClr val="tx1"/>
                          </a:solidFill>
                        </a:rPr>
                        <a:t> 50%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2.0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2.9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0.8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94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UPCR </a:t>
                      </a:r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u="none" dirty="0">
                          <a:solidFill>
                            <a:schemeClr val="tx1"/>
                          </a:solidFill>
                        </a:rPr>
                        <a:t> 500 mg/g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14.2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13.6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8.6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817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UPCR </a:t>
                      </a:r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u="none" dirty="0">
                          <a:solidFill>
                            <a:schemeClr val="tx1"/>
                          </a:solidFill>
                        </a:rPr>
                        <a:t> 1000 mg/g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4.5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5.2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4.0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2.8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879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ALT or AST </a:t>
                      </a:r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u="none" dirty="0">
                          <a:solidFill>
                            <a:schemeClr val="tx1"/>
                          </a:solidFill>
                        </a:rPr>
                        <a:t> 5x ULN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0.9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1.4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0.5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378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Total bilirubin </a:t>
                      </a:r>
                      <a:r>
                        <a:rPr lang="en-US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u="none" dirty="0">
                          <a:solidFill>
                            <a:schemeClr val="tx1"/>
                          </a:solidFill>
                        </a:rPr>
                        <a:t> 2.0 mg/dL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0.3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0.6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7030A0"/>
                          </a:solidFill>
                        </a:rPr>
                        <a:t>0.3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0540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D18D239-839A-2DE9-1F39-E8FB21D06AAD}"/>
              </a:ext>
            </a:extLst>
          </p:cNvPr>
          <p:cNvSpPr txBox="1"/>
          <p:nvPr/>
        </p:nvSpPr>
        <p:spPr>
          <a:xfrm>
            <a:off x="10069417" y="6643171"/>
            <a:ext cx="2121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/>
              <a:t>Preliminary 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5A2822-858F-08C0-DCFF-19FDCA4DE970}"/>
              </a:ext>
            </a:extLst>
          </p:cNvPr>
          <p:cNvSpPr/>
          <p:nvPr/>
        </p:nvSpPr>
        <p:spPr>
          <a:xfrm>
            <a:off x="216076" y="3497961"/>
            <a:ext cx="11476570" cy="16157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A5C142-0802-6CF4-2808-318D5487E493}"/>
              </a:ext>
            </a:extLst>
          </p:cNvPr>
          <p:cNvSpPr/>
          <p:nvPr/>
        </p:nvSpPr>
        <p:spPr>
          <a:xfrm>
            <a:off x="87734" y="4983042"/>
            <a:ext cx="11868734" cy="772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349A644-27F6-6DE5-F944-1C0DFA694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41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B20B8E2-13C9-06DE-0D72-8209B9A99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8B3CE-E5E4-0D7B-5108-97D62F9D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519" y="202865"/>
            <a:ext cx="9104960" cy="62124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Adverse events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5F98C07-A665-AC81-8505-35236071E2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09585">
              <a:defRPr/>
            </a:pPr>
            <a:fld id="{0E35BBB0-73A1-954D-9854-C6F827AED934}" type="slidenum">
              <a:rPr lang="en-US">
                <a:solidFill>
                  <a:srgbClr val="FFFFFF"/>
                </a:solidFill>
                <a:latin typeface="Arial" panose="020B0604020202020204"/>
              </a:rPr>
              <a:pPr defTabSz="609585">
                <a:defRPr/>
              </a:pPr>
              <a:t>11</a:t>
            </a:fld>
            <a:endParaRPr lang="en-US" dirty="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6" name="Picture 2" descr="Image result for BWH Logo">
            <a:extLst>
              <a:ext uri="{FF2B5EF4-FFF2-40B4-BE49-F238E27FC236}">
                <a16:creationId xmlns:a16="http://schemas.microsoft.com/office/drawing/2014/main" id="{30EDC11C-B9F4-189B-FA44-67E4E9519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D48BCFF5-CA7F-3836-BCEB-8D633F359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2CD9571-2564-01AB-8ACC-C1A7FEF12C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397387"/>
              </p:ext>
            </p:extLst>
          </p:nvPr>
        </p:nvGraphicFramePr>
        <p:xfrm>
          <a:off x="187318" y="1314149"/>
          <a:ext cx="11466190" cy="41960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3512">
                  <a:extLst>
                    <a:ext uri="{9D8B030D-6E8A-4147-A177-3AD203B41FA5}">
                      <a16:colId xmlns:a16="http://schemas.microsoft.com/office/drawing/2014/main" val="1485377671"/>
                    </a:ext>
                  </a:extLst>
                </a:gridCol>
                <a:gridCol w="1337480">
                  <a:extLst>
                    <a:ext uri="{9D8B030D-6E8A-4147-A177-3AD203B41FA5}">
                      <a16:colId xmlns:a16="http://schemas.microsoft.com/office/drawing/2014/main" val="1322398554"/>
                    </a:ext>
                  </a:extLst>
                </a:gridCol>
                <a:gridCol w="1931798">
                  <a:extLst>
                    <a:ext uri="{9D8B030D-6E8A-4147-A177-3AD203B41FA5}">
                      <a16:colId xmlns:a16="http://schemas.microsoft.com/office/drawing/2014/main" val="3040962728"/>
                    </a:ext>
                  </a:extLst>
                </a:gridCol>
                <a:gridCol w="2169980">
                  <a:extLst>
                    <a:ext uri="{9D8B030D-6E8A-4147-A177-3AD203B41FA5}">
                      <a16:colId xmlns:a16="http://schemas.microsoft.com/office/drawing/2014/main" val="2229286959"/>
                    </a:ext>
                  </a:extLst>
                </a:gridCol>
                <a:gridCol w="1963420">
                  <a:extLst>
                    <a:ext uri="{9D8B030D-6E8A-4147-A177-3AD203B41FA5}">
                      <a16:colId xmlns:a16="http://schemas.microsoft.com/office/drawing/2014/main" val="34933480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CORE-TIMI 72a &amp; CORE2-TIMI 72b (pooled N=1,061)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7030A0"/>
                          </a:solidFill>
                        </a:rPr>
                        <a:t>CORE-OLE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942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Placebo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(N=356)</a:t>
                      </a:r>
                      <a:endParaRPr lang="en-US" sz="16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0" marR="0" marT="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Olezarsen 50 mg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(N=354)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70C0"/>
                          </a:solidFill>
                        </a:rPr>
                        <a:t>Olezarsen 80 mg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rgbClr val="0070C0"/>
                          </a:solidFill>
                        </a:rPr>
                        <a:t>(N=351)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7030A0"/>
                          </a:solidFill>
                        </a:rPr>
                        <a:t>Olezarsen 80 mg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rgbClr val="7030A0"/>
                          </a:solidFill>
                        </a:rPr>
                        <a:t>(N=884*)</a:t>
                      </a:r>
                    </a:p>
                  </a:txBody>
                  <a:tcPr marL="0" marR="0" marT="0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888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Any treatment emergent adverse event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75.0</a:t>
                      </a:r>
                      <a:endParaRPr lang="en-US" sz="18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74.6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76.1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60.7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144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 Leading to drug discontinuation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2.0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3.4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4.3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3.3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209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Serious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13.8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8.8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10.8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8.5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094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 Leading to drug discontinuation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0.3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0.6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1.5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946810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Injection site reactions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6817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Any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0.8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10.2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16.5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11.4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879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Mild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0.8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9.6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14.8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10.3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378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Moderate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2.8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1.1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05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Severe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70C0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7030A0"/>
                          </a:solidFill>
                        </a:rPr>
                        <a:t>0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06617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E477559-D3E9-DEE1-8057-6575CB155C58}"/>
              </a:ext>
            </a:extLst>
          </p:cNvPr>
          <p:cNvSpPr txBox="1"/>
          <p:nvPr/>
        </p:nvSpPr>
        <p:spPr>
          <a:xfrm>
            <a:off x="10069417" y="6643171"/>
            <a:ext cx="2121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/>
              <a:t>Preliminary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7DB837-3F6B-1020-DFAF-948CFB91969E}"/>
              </a:ext>
            </a:extLst>
          </p:cNvPr>
          <p:cNvSpPr txBox="1"/>
          <p:nvPr/>
        </p:nvSpPr>
        <p:spPr>
          <a:xfrm>
            <a:off x="187318" y="6153130"/>
            <a:ext cx="11051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*Excludes 1 patient enrolled in the OLE did not take any doses of olezarsen</a:t>
            </a:r>
          </a:p>
          <a:p>
            <a:pPr defTabSz="609585"/>
            <a:r>
              <a:rPr lang="en-US" sz="1200" dirty="0">
                <a:solidFill>
                  <a:srgbClr val="000000"/>
                </a:solidFill>
                <a:latin typeface="Arial" panose="020B0604020202020204"/>
              </a:rPr>
              <a:t>Data shown are n/N rates </a:t>
            </a:r>
          </a:p>
          <a:p>
            <a:pPr defTabSz="609585"/>
            <a:r>
              <a:rPr lang="en-US" sz="1200" b="1" dirty="0">
                <a:solidFill>
                  <a:srgbClr val="000000"/>
                </a:solidFill>
                <a:latin typeface="Arial" panose="020B0604020202020204"/>
              </a:rPr>
              <a:t>NOTE: Rates shown for CORE-TIMI 72a and CORE2-TIMI 72b data are at 1 year, for CORE-OLE through median 10 months follow-up.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936E66F-7D1E-00E5-1E75-D8711F493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21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808AD3B-40E5-57A2-5647-15602424E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A42181C-A872-0319-E221-88D3ECA98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5BBB0-73A1-954D-9854-C6F827AED934}" type="slidenum">
              <a:rPr kumimoji="0" lang="en-US" sz="10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2" descr="Image result for BWH Logo">
            <a:extLst>
              <a:ext uri="{FF2B5EF4-FFF2-40B4-BE49-F238E27FC236}">
                <a16:creationId xmlns:a16="http://schemas.microsoft.com/office/drawing/2014/main" id="{CC23C421-61DF-C0B8-7F11-80BBF93A3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B26CD7D2-7048-17AE-AC3B-BA169E1F51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D285E1B-894B-A3E4-CB05-C73073B9A6E6}"/>
              </a:ext>
            </a:extLst>
          </p:cNvPr>
          <p:cNvSpPr txBox="1">
            <a:spLocks/>
          </p:cNvSpPr>
          <p:nvPr/>
        </p:nvSpPr>
        <p:spPr>
          <a:xfrm>
            <a:off x="1746720" y="67964"/>
            <a:ext cx="9104960" cy="621243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i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33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Adjudicated cases of </a:t>
            </a:r>
            <a:br>
              <a:rPr kumimoji="0" lang="en-US" sz="3333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</a:br>
            <a:r>
              <a:rPr kumimoji="0" lang="en-US" sz="3333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acute pancreatitis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637CEC1-2199-A001-4464-E587114DF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183014"/>
              </p:ext>
            </p:extLst>
          </p:nvPr>
        </p:nvGraphicFramePr>
        <p:xfrm>
          <a:off x="370157" y="2008166"/>
          <a:ext cx="10402945" cy="2973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18072">
                  <a:extLst>
                    <a:ext uri="{9D8B030D-6E8A-4147-A177-3AD203B41FA5}">
                      <a16:colId xmlns:a16="http://schemas.microsoft.com/office/drawing/2014/main" val="2256699385"/>
                    </a:ext>
                  </a:extLst>
                </a:gridCol>
                <a:gridCol w="2002971">
                  <a:extLst>
                    <a:ext uri="{9D8B030D-6E8A-4147-A177-3AD203B41FA5}">
                      <a16:colId xmlns:a16="http://schemas.microsoft.com/office/drawing/2014/main" val="3347908686"/>
                    </a:ext>
                  </a:extLst>
                </a:gridCol>
                <a:gridCol w="2501462">
                  <a:extLst>
                    <a:ext uri="{9D8B030D-6E8A-4147-A177-3AD203B41FA5}">
                      <a16:colId xmlns:a16="http://schemas.microsoft.com/office/drawing/2014/main" val="1531109075"/>
                    </a:ext>
                  </a:extLst>
                </a:gridCol>
                <a:gridCol w="2480440">
                  <a:extLst>
                    <a:ext uri="{9D8B030D-6E8A-4147-A177-3AD203B41FA5}">
                      <a16:colId xmlns:a16="http://schemas.microsoft.com/office/drawing/2014/main" val="2363014476"/>
                    </a:ext>
                  </a:extLst>
                </a:gridCol>
              </a:tblGrid>
              <a:tr h="687672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CORE-TIMI 72a &amp; CORE2 TIMI-72b (pooled RCTs)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CORE-OLE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018861"/>
                  </a:ext>
                </a:extLst>
              </a:tr>
              <a:tr h="538178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C00000"/>
                          </a:solidFill>
                        </a:rPr>
                        <a:t>All Olezarsen</a:t>
                      </a:r>
                    </a:p>
                    <a:p>
                      <a:pPr algn="ctr"/>
                      <a:r>
                        <a:rPr lang="en-US" sz="2000" b="0" dirty="0">
                          <a:solidFill>
                            <a:srgbClr val="C00000"/>
                          </a:solidFill>
                        </a:rPr>
                        <a:t>(N=705)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Placebo</a:t>
                      </a:r>
                    </a:p>
                    <a:p>
                      <a:pPr algn="ctr"/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(N=356)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Olezarsen 80 mg</a:t>
                      </a:r>
                    </a:p>
                    <a:p>
                      <a:pPr algn="ctr"/>
                      <a:r>
                        <a:rPr lang="en-US" sz="2000" b="1" dirty="0">
                          <a:solidFill>
                            <a:srgbClr val="7030A0"/>
                          </a:solidFill>
                        </a:rPr>
                        <a:t>(N=884)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82743"/>
                  </a:ext>
                </a:extLst>
              </a:tr>
              <a:tr h="388684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Patients with an event, n(%)</a:t>
                      </a: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C00000"/>
                          </a:solidFill>
                        </a:rPr>
                        <a:t>5 (0.7)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17 (4.8)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10 (1.1)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304064"/>
                  </a:ext>
                </a:extLst>
              </a:tr>
              <a:tr h="388684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Total number of events</a:t>
                      </a: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19*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573300"/>
                  </a:ext>
                </a:extLst>
              </a:tr>
              <a:tr h="388684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Total patient-years</a:t>
                      </a: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C00000"/>
                          </a:solidFill>
                        </a:rPr>
                        <a:t>696.1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352.9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711.4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851140"/>
                  </a:ext>
                </a:extLst>
              </a:tr>
              <a:tr h="4742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Event rate per 100 pt/yr</a:t>
                      </a:r>
                    </a:p>
                  </a:txBody>
                  <a:tcPr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C00000"/>
                          </a:solidFill>
                        </a:rPr>
                        <a:t>1.01 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6.23  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7030A0"/>
                          </a:solidFill>
                        </a:rPr>
                        <a:t>2.67 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5487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7074DB4-01C5-F49D-FE9C-11963A76824B}"/>
              </a:ext>
            </a:extLst>
          </p:cNvPr>
          <p:cNvSpPr txBox="1"/>
          <p:nvPr/>
        </p:nvSpPr>
        <p:spPr>
          <a:xfrm>
            <a:off x="8118779" y="5307685"/>
            <a:ext cx="3233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*1 non-compliant patient had 8 events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141E80-ED35-4340-70CB-A6CB43A287E0}"/>
              </a:ext>
            </a:extLst>
          </p:cNvPr>
          <p:cNvSpPr txBox="1"/>
          <p:nvPr/>
        </p:nvSpPr>
        <p:spPr>
          <a:xfrm>
            <a:off x="10069417" y="6643171"/>
            <a:ext cx="2121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/>
              <a:t>Preliminary data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6D91C87-4C13-63FE-4C93-49E69C4205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3135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209B744-5869-60A9-B2B9-BCF45791C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E19A2634-2454-150A-9781-B1456FBDFBA8}"/>
              </a:ext>
            </a:extLst>
          </p:cNvPr>
          <p:cNvSpPr/>
          <p:nvPr/>
        </p:nvSpPr>
        <p:spPr>
          <a:xfrm>
            <a:off x="3712308" y="1572899"/>
            <a:ext cx="2532086" cy="47411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CE813E6-EF6D-BAD7-1508-56EAB234DB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1671864"/>
              </p:ext>
            </p:extLst>
          </p:nvPr>
        </p:nvGraphicFramePr>
        <p:xfrm>
          <a:off x="2032000" y="970919"/>
          <a:ext cx="8128000" cy="5478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BC62096-B4FD-8400-93F4-093332CD7A43}"/>
              </a:ext>
            </a:extLst>
          </p:cNvPr>
          <p:cNvSpPr txBox="1"/>
          <p:nvPr/>
        </p:nvSpPr>
        <p:spPr>
          <a:xfrm rot="16200000">
            <a:off x="-359292" y="3562491"/>
            <a:ext cx="4205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LSM Absolute Change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 Hepatic Fat Fraction (%)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D5E0802-018A-8268-DEA8-637634DA866A}"/>
              </a:ext>
            </a:extLst>
          </p:cNvPr>
          <p:cNvGrpSpPr/>
          <p:nvPr/>
        </p:nvGrpSpPr>
        <p:grpSpPr>
          <a:xfrm>
            <a:off x="3207400" y="1234345"/>
            <a:ext cx="5997325" cy="338554"/>
            <a:chOff x="3875753" y="1043273"/>
            <a:chExt cx="4233981" cy="3385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F77332-2EDB-749D-7C8E-66B240D35CBC}"/>
                </a:ext>
              </a:extLst>
            </p:cNvPr>
            <p:cNvSpPr txBox="1"/>
            <p:nvPr/>
          </p:nvSpPr>
          <p:spPr>
            <a:xfrm>
              <a:off x="3875753" y="1043273"/>
              <a:ext cx="7129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(n=13)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381757-AA5B-DD53-3292-7BE623F5C818}"/>
                </a:ext>
              </a:extLst>
            </p:cNvPr>
            <p:cNvSpPr txBox="1"/>
            <p:nvPr/>
          </p:nvSpPr>
          <p:spPr>
            <a:xfrm>
              <a:off x="5558587" y="1043273"/>
              <a:ext cx="7129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(n=16)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1C623E-D711-6CA7-7F80-BDDA0F9C741C}"/>
                </a:ext>
              </a:extLst>
            </p:cNvPr>
            <p:cNvSpPr txBox="1"/>
            <p:nvPr/>
          </p:nvSpPr>
          <p:spPr>
            <a:xfrm>
              <a:off x="7396825" y="1043273"/>
              <a:ext cx="7129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(n=24)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A56DFF0-35BC-841F-5001-DD652D41901F}"/>
              </a:ext>
            </a:extLst>
          </p:cNvPr>
          <p:cNvSpPr txBox="1"/>
          <p:nvPr/>
        </p:nvSpPr>
        <p:spPr>
          <a:xfrm>
            <a:off x="3812223" y="5541004"/>
            <a:ext cx="2332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Index Study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Period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B085B68-1C89-BA35-2DBF-5560DE605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053" y="1007900"/>
            <a:ext cx="7134683" cy="5344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CDED46-D827-C15A-C14D-D15D281B5E47}"/>
              </a:ext>
            </a:extLst>
          </p:cNvPr>
          <p:cNvSpPr txBox="1"/>
          <p:nvPr/>
        </p:nvSpPr>
        <p:spPr>
          <a:xfrm>
            <a:off x="3581826" y="6362645"/>
            <a:ext cx="5028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HFF = hepatic fat fraction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Baseline HFF = 13.9% in placebo, 17.6% in 50 mg, 16.0% in 80 mg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C9DB304-0E68-4DC1-B5B0-0F47EAEEA5B7}"/>
              </a:ext>
            </a:extLst>
          </p:cNvPr>
          <p:cNvCxnSpPr>
            <a:cxnSpLocks/>
          </p:cNvCxnSpPr>
          <p:nvPr/>
        </p:nvCxnSpPr>
        <p:spPr>
          <a:xfrm>
            <a:off x="6243423" y="1656873"/>
            <a:ext cx="0" cy="148115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4DB55EA-8241-F028-B341-061B0FB5C911}"/>
              </a:ext>
            </a:extLst>
          </p:cNvPr>
          <p:cNvCxnSpPr>
            <a:cxnSpLocks/>
          </p:cNvCxnSpPr>
          <p:nvPr/>
        </p:nvCxnSpPr>
        <p:spPr>
          <a:xfrm>
            <a:off x="6240444" y="4845320"/>
            <a:ext cx="4371" cy="115016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54007796-158D-3F57-7539-670AC7815AE0}"/>
              </a:ext>
            </a:extLst>
          </p:cNvPr>
          <p:cNvSpPr/>
          <p:nvPr/>
        </p:nvSpPr>
        <p:spPr>
          <a:xfrm>
            <a:off x="6288916" y="1998592"/>
            <a:ext cx="2776426" cy="2635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C49A377-31A3-B141-C4C4-83BCDE85096F}"/>
              </a:ext>
            </a:extLst>
          </p:cNvPr>
          <p:cNvSpPr/>
          <p:nvPr/>
        </p:nvSpPr>
        <p:spPr>
          <a:xfrm flipV="1">
            <a:off x="6206903" y="2342450"/>
            <a:ext cx="82013" cy="8378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2CC099C-1BFA-3979-35E3-81CD66A67A0C}"/>
              </a:ext>
            </a:extLst>
          </p:cNvPr>
          <p:cNvSpPr/>
          <p:nvPr/>
        </p:nvSpPr>
        <p:spPr>
          <a:xfrm flipV="1">
            <a:off x="6211274" y="4185416"/>
            <a:ext cx="82013" cy="83782"/>
          </a:xfrm>
          <a:prstGeom prst="ellipse">
            <a:avLst/>
          </a:prstGeom>
          <a:solidFill>
            <a:srgbClr val="EC766C"/>
          </a:solidFill>
          <a:ln>
            <a:solidFill>
              <a:srgbClr val="EC76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170B61D-0D14-E51D-7E41-82D002807D54}"/>
              </a:ext>
            </a:extLst>
          </p:cNvPr>
          <p:cNvSpPr/>
          <p:nvPr/>
        </p:nvSpPr>
        <p:spPr>
          <a:xfrm>
            <a:off x="7526620" y="4629383"/>
            <a:ext cx="31463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FDE4183-006A-A402-EF5E-23185120C123}"/>
              </a:ext>
            </a:extLst>
          </p:cNvPr>
          <p:cNvCxnSpPr>
            <a:cxnSpLocks/>
          </p:cNvCxnSpPr>
          <p:nvPr/>
        </p:nvCxnSpPr>
        <p:spPr>
          <a:xfrm flipV="1">
            <a:off x="6288916" y="4881740"/>
            <a:ext cx="903927" cy="51881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D49D32B6-D5CA-2C9B-8636-BF8F5623379B}"/>
              </a:ext>
            </a:extLst>
          </p:cNvPr>
          <p:cNvSpPr/>
          <p:nvPr/>
        </p:nvSpPr>
        <p:spPr>
          <a:xfrm>
            <a:off x="7187434" y="4710885"/>
            <a:ext cx="372258" cy="374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B7811B-671C-6A52-45DE-72235EB4509E}"/>
              </a:ext>
            </a:extLst>
          </p:cNvPr>
          <p:cNvSpPr/>
          <p:nvPr/>
        </p:nvSpPr>
        <p:spPr>
          <a:xfrm flipV="1">
            <a:off x="6210101" y="5377938"/>
            <a:ext cx="82013" cy="8378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9836DE-080A-A3B4-00F8-D7937CE37D82}"/>
              </a:ext>
            </a:extLst>
          </p:cNvPr>
          <p:cNvCxnSpPr/>
          <p:nvPr/>
        </p:nvCxnSpPr>
        <p:spPr>
          <a:xfrm>
            <a:off x="6199815" y="1664824"/>
            <a:ext cx="8950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9C81CE-801F-3D4F-E7BB-D4709F6BC803}"/>
              </a:ext>
            </a:extLst>
          </p:cNvPr>
          <p:cNvCxnSpPr/>
          <p:nvPr/>
        </p:nvCxnSpPr>
        <p:spPr>
          <a:xfrm>
            <a:off x="6199666" y="3129192"/>
            <a:ext cx="8950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68FE58-F957-06C7-D620-A1942F879FFE}"/>
              </a:ext>
            </a:extLst>
          </p:cNvPr>
          <p:cNvCxnSpPr/>
          <p:nvPr/>
        </p:nvCxnSpPr>
        <p:spPr>
          <a:xfrm>
            <a:off x="6199666" y="3424713"/>
            <a:ext cx="89508" cy="0"/>
          </a:xfrm>
          <a:prstGeom prst="line">
            <a:avLst/>
          </a:prstGeom>
          <a:ln>
            <a:solidFill>
              <a:srgbClr val="EC766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541CCBA-B6A0-C911-1003-B430CC5384E5}"/>
              </a:ext>
            </a:extLst>
          </p:cNvPr>
          <p:cNvCxnSpPr/>
          <p:nvPr/>
        </p:nvCxnSpPr>
        <p:spPr>
          <a:xfrm>
            <a:off x="6195686" y="5048107"/>
            <a:ext cx="89508" cy="0"/>
          </a:xfrm>
          <a:prstGeom prst="line">
            <a:avLst/>
          </a:prstGeom>
          <a:ln>
            <a:solidFill>
              <a:srgbClr val="EC766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3D32B99-C22E-2632-38B5-D41B9041081E}"/>
              </a:ext>
            </a:extLst>
          </p:cNvPr>
          <p:cNvCxnSpPr/>
          <p:nvPr/>
        </p:nvCxnSpPr>
        <p:spPr>
          <a:xfrm>
            <a:off x="6196197" y="5987034"/>
            <a:ext cx="8950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3936859-BCDD-72BB-CC0A-8D7CAA504F64}"/>
              </a:ext>
            </a:extLst>
          </p:cNvPr>
          <p:cNvCxnSpPr/>
          <p:nvPr/>
        </p:nvCxnSpPr>
        <p:spPr>
          <a:xfrm>
            <a:off x="6196192" y="4855295"/>
            <a:ext cx="8950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3918EA1-714D-5C2F-2659-4CB7AC0E4C5D}"/>
              </a:ext>
            </a:extLst>
          </p:cNvPr>
          <p:cNvCxnSpPr>
            <a:cxnSpLocks/>
          </p:cNvCxnSpPr>
          <p:nvPr/>
        </p:nvCxnSpPr>
        <p:spPr>
          <a:xfrm>
            <a:off x="6243398" y="3413680"/>
            <a:ext cx="0" cy="1643215"/>
          </a:xfrm>
          <a:prstGeom prst="line">
            <a:avLst/>
          </a:prstGeom>
          <a:ln>
            <a:solidFill>
              <a:srgbClr val="EC766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620EE35C-5FF2-002E-E91B-EADB89D6DF8B}"/>
              </a:ext>
            </a:extLst>
          </p:cNvPr>
          <p:cNvSpPr/>
          <p:nvPr/>
        </p:nvSpPr>
        <p:spPr>
          <a:xfrm>
            <a:off x="7176251" y="4629383"/>
            <a:ext cx="31463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F373765-50C8-4A8F-F461-6233042B2CE3}"/>
              </a:ext>
            </a:extLst>
          </p:cNvPr>
          <p:cNvGrpSpPr/>
          <p:nvPr/>
        </p:nvGrpSpPr>
        <p:grpSpPr>
          <a:xfrm>
            <a:off x="11082263" y="111872"/>
            <a:ext cx="2132227" cy="772320"/>
            <a:chOff x="11082263" y="111872"/>
            <a:chExt cx="2132227" cy="772320"/>
          </a:xfrm>
        </p:grpSpPr>
        <p:pic>
          <p:nvPicPr>
            <p:cNvPr id="44" name="Picture Placeholder 7" descr="A red and black logo&#10;&#10;AI-generated content may be incorrect.">
              <a:extLst>
                <a:ext uri="{FF2B5EF4-FFF2-40B4-BE49-F238E27FC236}">
                  <a16:creationId xmlns:a16="http://schemas.microsoft.com/office/drawing/2014/main" id="{F4189E08-753E-47FC-3A8D-757D93A83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20639" t="-6021" r="-369942" b="-2381"/>
            <a:stretch>
              <a:fillRect/>
            </a:stretch>
          </p:blipFill>
          <p:spPr>
            <a:xfrm>
              <a:off x="11082263" y="111872"/>
              <a:ext cx="2132227" cy="772320"/>
            </a:xfrm>
            <a:prstGeom prst="rect">
              <a:avLst/>
            </a:prstGeom>
          </p:spPr>
        </p:pic>
        <p:pic>
          <p:nvPicPr>
            <p:cNvPr id="45" name="Picture 2" descr="Image result for BWH Logo">
              <a:extLst>
                <a:ext uri="{FF2B5EF4-FFF2-40B4-BE49-F238E27FC236}">
                  <a16:creationId xmlns:a16="http://schemas.microsoft.com/office/drawing/2014/main" id="{F7E1A0C9-267D-F797-6962-5894375884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20708" y="329317"/>
              <a:ext cx="427669" cy="4996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D715876-06D9-89A2-C04A-25CD4035ADC7}"/>
              </a:ext>
            </a:extLst>
          </p:cNvPr>
          <p:cNvSpPr txBox="1">
            <a:spLocks/>
          </p:cNvSpPr>
          <p:nvPr/>
        </p:nvSpPr>
        <p:spPr>
          <a:xfrm>
            <a:off x="2646681" y="198179"/>
            <a:ext cx="8398528" cy="6212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MRI Hepatic Fat Substudy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Preliminary 24-month data (n=53)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5067B9-066B-EC03-659E-2A53400298A1}"/>
              </a:ext>
            </a:extLst>
          </p:cNvPr>
          <p:cNvSpPr/>
          <p:nvPr/>
        </p:nvSpPr>
        <p:spPr>
          <a:xfrm rot="19622102">
            <a:off x="6266750" y="5023038"/>
            <a:ext cx="1063643" cy="2742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2580AD-BC0F-BF82-1E42-D6361F500A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6828" y="1520331"/>
            <a:ext cx="7370703" cy="47411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BEEA94-990C-FE60-6FD5-54C2FC9D552D}"/>
              </a:ext>
            </a:extLst>
          </p:cNvPr>
          <p:cNvSpPr txBox="1"/>
          <p:nvPr/>
        </p:nvSpPr>
        <p:spPr>
          <a:xfrm>
            <a:off x="10069417" y="6643171"/>
            <a:ext cx="2121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/>
              <a:t>Preliminary data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C2A79CC-AAB0-9758-2C00-9B6F58A86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63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A0E45-70ED-C06A-7BD5-D864D6CF8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973" y="264481"/>
            <a:ext cx="9104960" cy="62124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Summary &amp; </a:t>
            </a:r>
            <a:r>
              <a:rPr lang="en-US" sz="3600" dirty="0"/>
              <a:t>conclusion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14BC9A-6731-27E2-5D70-14F79789D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533" y="1101637"/>
            <a:ext cx="11037999" cy="5756363"/>
          </a:xfrm>
          <a:noFill/>
        </p:spPr>
        <p:txBody>
          <a:bodyPr>
            <a:norm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2800" b="1" dirty="0"/>
              <a:t>In patients with severe hypertriglyceridemia (TG &gt;500 mg/dL), longer term use of olezarsen for up to 2 years:</a:t>
            </a:r>
          </a:p>
          <a:p>
            <a:pPr marL="685783" lvl="1" indent="-228594">
              <a:buFont typeface="Arial" panose="020B0604020202020204" pitchFamily="34" charset="0"/>
              <a:buChar char="•"/>
            </a:pPr>
            <a:r>
              <a:rPr lang="en-US" sz="2400" dirty="0"/>
              <a:t>Was generally well tolerated, with no new safety findings</a:t>
            </a:r>
          </a:p>
          <a:p>
            <a:pPr marL="685783" lvl="1" indent="-228594">
              <a:buFont typeface="Arial" panose="020B0604020202020204" pitchFamily="34" charset="0"/>
              <a:buChar char="•"/>
            </a:pPr>
            <a:r>
              <a:rPr lang="en-US" sz="2400" dirty="0"/>
              <a:t>Sustained TG lowering of 68-79%</a:t>
            </a:r>
          </a:p>
          <a:p>
            <a:pPr marL="685783" lvl="1" indent="-228594">
              <a:buFont typeface="Arial" panose="020B0604020202020204" pitchFamily="34" charset="0"/>
              <a:buChar char="•"/>
            </a:pPr>
            <a:r>
              <a:rPr lang="en-US" sz="2400" dirty="0"/>
              <a:t>Resulted in 90% of patients achieving TG levels &lt;500 mg/dL</a:t>
            </a:r>
          </a:p>
          <a:p>
            <a:pPr marL="685783" lvl="1" indent="-228594">
              <a:buFont typeface="Arial" panose="020B0604020202020204" pitchFamily="34" charset="0"/>
              <a:buChar char="•"/>
            </a:pPr>
            <a:r>
              <a:rPr lang="en-US" sz="2400" dirty="0"/>
              <a:t>Achieved persistent reductions in the risk of acute pancreatitis</a:t>
            </a:r>
          </a:p>
          <a:p>
            <a:pPr marL="685783" lvl="1" indent="-228594">
              <a:buFont typeface="Arial" panose="020B0604020202020204" pitchFamily="34" charset="0"/>
              <a:buChar char="•"/>
            </a:pPr>
            <a:r>
              <a:rPr lang="en-US" sz="2400" dirty="0"/>
              <a:t>Preliminary data suggest only modest (&lt;2%) ↑ in hepatic fat fraction through 2 years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</a:rPr>
              <a:t>These findings provide additional support for the continued use of olezarsen in patients with severe hypertriglyceridemia to reduce triglyceride levels and risk of acute pancreatitis over the longer term</a:t>
            </a:r>
            <a:endParaRPr lang="en-US" sz="28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A2F1FC-1290-B482-3AD9-66B9DB581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09585"/>
            <a:fld id="{0E35BBB0-73A1-954D-9854-C6F827AED934}" type="slidenum">
              <a:rPr lang="en-US">
                <a:solidFill>
                  <a:srgbClr val="FFFFFF"/>
                </a:solidFill>
                <a:latin typeface="Arial" panose="020B0604020202020204"/>
              </a:rPr>
              <a:pPr defTabSz="609585"/>
              <a:t>14</a:t>
            </a:fld>
            <a:endParaRPr lang="en-US" dirty="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7" name="Picture 2" descr="Image result for BWH Logo">
            <a:extLst>
              <a:ext uri="{FF2B5EF4-FFF2-40B4-BE49-F238E27FC236}">
                <a16:creationId xmlns:a16="http://schemas.microsoft.com/office/drawing/2014/main" id="{0C44E9A5-247F-E178-DEFB-431970F1D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7DD21B74-D5C9-CC63-1D21-8E575E5C9A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5D09EBC-E13C-D858-5BF4-36ABED6ED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265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2C1EA3F-80B5-88B6-ABE9-A77934E72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E3E82-2129-E674-9C9C-463BA551C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973" y="263079"/>
            <a:ext cx="9104960" cy="62124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Background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DE30A-A827-A64E-CE38-8B40AD194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0515" y="1034314"/>
            <a:ext cx="7289658" cy="5823686"/>
          </a:xfrm>
        </p:spPr>
        <p:txBody>
          <a:bodyPr>
            <a:noAutofit/>
          </a:bodyPr>
          <a:lstStyle/>
          <a:p>
            <a:pPr marL="284163" indent="-284163">
              <a:buFont typeface="Arial" panose="020B0604020202020204" pitchFamily="34" charset="0"/>
              <a:buChar char="•"/>
            </a:pPr>
            <a:r>
              <a:rPr lang="en-US" sz="2000" dirty="0"/>
              <a:t>Severe hypertriglyceridemia (sHTG), defined as triglycerides (TGs) of 500 mg/dL (5.65 mmol/L) or greater, carries an increased risk of acute pancreatitis</a:t>
            </a:r>
          </a:p>
          <a:p>
            <a:pPr marL="284163" indent="-284163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Apolipoprotein C-III (APOC3) inhibits:</a:t>
            </a:r>
          </a:p>
          <a:p>
            <a:pPr marL="800088" lvl="2" indent="-3429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dirty="0"/>
              <a:t>lipoprotein lipase, a key enzyme in TG metabolism </a:t>
            </a:r>
          </a:p>
          <a:p>
            <a:pPr marL="800088" lvl="2" indent="-3429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dirty="0"/>
              <a:t>hepatic uptake of TG-rich lipoproteins (TRLs)</a:t>
            </a:r>
          </a:p>
          <a:p>
            <a:pPr marL="284163" indent="-284163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Olezarsen is an antisense oligonucleotide targeting APOC3 that promotes the breakdown and clearance of TRLs, has demonstrated significant reduction in TGs and the risk of acute pancreatitis.</a:t>
            </a:r>
          </a:p>
          <a:p>
            <a:pPr marL="284163" indent="-284163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Olezarsen is approved in the EU and US for treatment of Familial Chylomicronemia Syndrome (FCS) and in the US </a:t>
            </a:r>
            <a:r>
              <a:rPr lang="en-US" sz="2000" dirty="0">
                <a:ea typeface="Calibri" panose="020F0502020204030204" pitchFamily="34" charset="0"/>
              </a:rPr>
              <a:t>in patients with severe hypertriglyceridemia to reduce triglyceride levels and the risk of acute pancreatitis</a:t>
            </a:r>
            <a:endParaRPr lang="en-US" sz="20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AC7D3E5-42C4-D351-55BD-00CB0148F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09585"/>
            <a:fld id="{0E35BBB0-73A1-954D-9854-C6F827AED934}" type="slidenum">
              <a:rPr lang="en-US">
                <a:solidFill>
                  <a:srgbClr val="FFFFFF"/>
                </a:solidFill>
                <a:latin typeface="Arial" panose="020B0604020202020204"/>
              </a:rPr>
              <a:pPr defTabSz="609585"/>
              <a:t>2</a:t>
            </a:fld>
            <a:endParaRPr lang="en-US" dirty="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ADCAC7-FEB0-BC23-AD4F-925650D2A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" t="6412" r="51464" b="1349"/>
          <a:stretch/>
        </p:blipFill>
        <p:spPr>
          <a:xfrm>
            <a:off x="237778" y="1274138"/>
            <a:ext cx="4511276" cy="4667357"/>
          </a:xfrm>
          <a:prstGeom prst="rect">
            <a:avLst/>
          </a:prstGeom>
          <a:ln>
            <a:noFill/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D88AEE2-9C75-05ED-525A-82C649BE1AD9}"/>
              </a:ext>
            </a:extLst>
          </p:cNvPr>
          <p:cNvGrpSpPr/>
          <p:nvPr/>
        </p:nvGrpSpPr>
        <p:grpSpPr>
          <a:xfrm>
            <a:off x="207587" y="493736"/>
            <a:ext cx="1226563" cy="657232"/>
            <a:chOff x="2608796" y="637665"/>
            <a:chExt cx="919922" cy="492924"/>
          </a:xfrm>
        </p:grpSpPr>
        <p:pic>
          <p:nvPicPr>
            <p:cNvPr id="18" name="Picture 17" descr="A logo with a letter and a swirly design&#10;&#10;AI-generated content may be incorrect.">
              <a:extLst>
                <a:ext uri="{FF2B5EF4-FFF2-40B4-BE49-F238E27FC236}">
                  <a16:creationId xmlns:a16="http://schemas.microsoft.com/office/drawing/2014/main" id="{7949431B-8627-8C5C-2CEC-CAD58F32E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08796" y="889066"/>
              <a:ext cx="919922" cy="241523"/>
            </a:xfrm>
            <a:prstGeom prst="rect">
              <a:avLst/>
            </a:prstGeom>
          </p:spPr>
        </p:pic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A42D5898-BCC1-A48D-0805-8C79FB460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621984" y="637665"/>
              <a:ext cx="768676" cy="21990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C3F7740-CA19-92FE-FF0C-58E4922C2FC4}"/>
              </a:ext>
            </a:extLst>
          </p:cNvPr>
          <p:cNvGrpSpPr/>
          <p:nvPr/>
        </p:nvGrpSpPr>
        <p:grpSpPr>
          <a:xfrm>
            <a:off x="1995055" y="3200400"/>
            <a:ext cx="2795460" cy="1401619"/>
            <a:chOff x="1496291" y="2400300"/>
            <a:chExt cx="2096595" cy="105121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E4EB20A-5AF4-CFCD-EBAA-52F6270C7AA9}"/>
                </a:ext>
              </a:extLst>
            </p:cNvPr>
            <p:cNvSpPr/>
            <p:nvPr/>
          </p:nvSpPr>
          <p:spPr>
            <a:xfrm>
              <a:off x="1496291" y="2400300"/>
              <a:ext cx="644236" cy="192232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D9983A7-579F-932E-0AB4-1521B83EA36E}"/>
                </a:ext>
              </a:extLst>
            </p:cNvPr>
            <p:cNvSpPr/>
            <p:nvPr/>
          </p:nvSpPr>
          <p:spPr>
            <a:xfrm>
              <a:off x="2948650" y="3259282"/>
              <a:ext cx="644236" cy="192232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pic>
        <p:nvPicPr>
          <p:cNvPr id="12" name="Picture 2" descr="Image result for BWH Logo">
            <a:extLst>
              <a:ext uri="{FF2B5EF4-FFF2-40B4-BE49-F238E27FC236}">
                <a16:creationId xmlns:a16="http://schemas.microsoft.com/office/drawing/2014/main" id="{093BD009-8721-E49B-185F-3E3400D5D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9B1F0491-3D59-2710-3AB0-A64607F019B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6003567-F3C7-C996-A141-F48E500D3F23}"/>
              </a:ext>
            </a:extLst>
          </p:cNvPr>
          <p:cNvSpPr txBox="1"/>
          <p:nvPr/>
        </p:nvSpPr>
        <p:spPr>
          <a:xfrm>
            <a:off x="121685" y="6308080"/>
            <a:ext cx="3963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Gaudet D. N Engl J Med. 2014;371:2200-6</a:t>
            </a:r>
          </a:p>
          <a:p>
            <a:r>
              <a:rPr lang="en-US" sz="1200" dirty="0"/>
              <a:t>Marston NA, et al. N Engl J Med. 2026;394:429-441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5673754-31B6-921E-C9F6-FFA031280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226060" y="141618"/>
            <a:ext cx="1429480" cy="31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75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DD7D35E-1DFF-0ADE-ED22-A75440AC6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D3C4964-CA12-B301-B74B-8C0BC0D2F6D7}"/>
              </a:ext>
            </a:extLst>
          </p:cNvPr>
          <p:cNvCxnSpPr>
            <a:cxnSpLocks/>
          </p:cNvCxnSpPr>
          <p:nvPr/>
        </p:nvCxnSpPr>
        <p:spPr>
          <a:xfrm>
            <a:off x="3787880" y="2346256"/>
            <a:ext cx="0" cy="2156918"/>
          </a:xfrm>
          <a:prstGeom prst="straightConnector1">
            <a:avLst/>
          </a:prstGeom>
          <a:ln>
            <a:solidFill>
              <a:schemeClr val="tx1">
                <a:alpha val="93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AF541BF-A5CA-E5D8-9DC8-500ED60B56AE}"/>
              </a:ext>
            </a:extLst>
          </p:cNvPr>
          <p:cNvCxnSpPr>
            <a:cxnSpLocks/>
          </p:cNvCxnSpPr>
          <p:nvPr/>
        </p:nvCxnSpPr>
        <p:spPr>
          <a:xfrm flipH="1">
            <a:off x="6107807" y="2094689"/>
            <a:ext cx="11807" cy="2404524"/>
          </a:xfrm>
          <a:prstGeom prst="straightConnector1">
            <a:avLst/>
          </a:prstGeom>
          <a:ln>
            <a:solidFill>
              <a:schemeClr val="tx1">
                <a:alpha val="93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6FEB116-AADA-DBE3-87A0-21CB7DCC5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834" y="226733"/>
            <a:ext cx="8333617" cy="62124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CORE-TIMI 72a &amp; CORE2-TIMI 72b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66032A3-B990-1789-0BD5-AB01DB3FA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5BBB0-73A1-954D-9854-C6F827AED934}" type="slidenum">
              <a:rPr kumimoji="0" lang="en-US" sz="10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2360252-46E0-0A18-100C-B8772B1C55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559007"/>
            <a:ext cx="7340815" cy="365125"/>
          </a:xfrm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Olezarsen in Patients with Severe Hypertriglyceridemia: CORE-TIMI 72a and CORE2-TIMI 72b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8065C2-AD0F-DAAD-B47C-88E997505E88}"/>
              </a:ext>
            </a:extLst>
          </p:cNvPr>
          <p:cNvSpPr txBox="1"/>
          <p:nvPr/>
        </p:nvSpPr>
        <p:spPr>
          <a:xfrm>
            <a:off x="1828801" y="4836375"/>
            <a:ext cx="8534400" cy="2051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0CDC799-8AE6-CDB5-39F4-56F515E3220E}"/>
              </a:ext>
            </a:extLst>
          </p:cNvPr>
          <p:cNvGrpSpPr/>
          <p:nvPr/>
        </p:nvGrpSpPr>
        <p:grpSpPr>
          <a:xfrm>
            <a:off x="121685" y="243932"/>
            <a:ext cx="1226563" cy="657232"/>
            <a:chOff x="2608796" y="637665"/>
            <a:chExt cx="919922" cy="492924"/>
          </a:xfrm>
        </p:grpSpPr>
        <p:pic>
          <p:nvPicPr>
            <p:cNvPr id="10" name="Picture 9" descr="A logo with a letter and a swirly design&#10;&#10;AI-generated content may be incorrect.">
              <a:extLst>
                <a:ext uri="{FF2B5EF4-FFF2-40B4-BE49-F238E27FC236}">
                  <a16:creationId xmlns:a16="http://schemas.microsoft.com/office/drawing/2014/main" id="{B612377D-BCA0-13A0-DD92-62F356455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08796" y="889066"/>
              <a:ext cx="919922" cy="241523"/>
            </a:xfrm>
            <a:prstGeom prst="rect">
              <a:avLst/>
            </a:prstGeom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BF44183A-A546-F2CE-F6EB-072AE826C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621984" y="637665"/>
              <a:ext cx="768676" cy="219905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608824D-4B10-1F33-7064-C0909FE54B14}"/>
              </a:ext>
            </a:extLst>
          </p:cNvPr>
          <p:cNvSpPr txBox="1"/>
          <p:nvPr/>
        </p:nvSpPr>
        <p:spPr>
          <a:xfrm>
            <a:off x="6998209" y="6468482"/>
            <a:ext cx="421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 trials performed in accordance with regulatory guidance</a:t>
            </a:r>
          </a:p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PEP, primary endpoint; SEP, secondary endpoint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D8AF48-A45B-4402-9F28-DE5446B8D56B}"/>
              </a:ext>
            </a:extLst>
          </p:cNvPr>
          <p:cNvSpPr txBox="1"/>
          <p:nvPr/>
        </p:nvSpPr>
        <p:spPr>
          <a:xfrm>
            <a:off x="8034528" y="668573"/>
            <a:ext cx="2187984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Identically designed</a:t>
            </a:r>
          </a:p>
        </p:txBody>
      </p:sp>
      <p:pic>
        <p:nvPicPr>
          <p:cNvPr id="15" name="Picture 2" descr="Image result for BWH Logo">
            <a:extLst>
              <a:ext uri="{FF2B5EF4-FFF2-40B4-BE49-F238E27FC236}">
                <a16:creationId xmlns:a16="http://schemas.microsoft.com/office/drawing/2014/main" id="{33D6FB60-E555-421D-2DD1-88441E2BB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DC6FAC91-F72F-EDDD-2CF5-1E28E3003A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9CD6AA-D5D9-C29E-65B3-ECAFBE3721F7}"/>
              </a:ext>
            </a:extLst>
          </p:cNvPr>
          <p:cNvSpPr txBox="1"/>
          <p:nvPr/>
        </p:nvSpPr>
        <p:spPr>
          <a:xfrm>
            <a:off x="5918200" y="6581345"/>
            <a:ext cx="6273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Marston NA et al.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 Heart J.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2025;286:125-35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0B2F7D-867F-CE64-02A2-AE95A550CBDC}"/>
              </a:ext>
            </a:extLst>
          </p:cNvPr>
          <p:cNvSpPr txBox="1"/>
          <p:nvPr/>
        </p:nvSpPr>
        <p:spPr>
          <a:xfrm>
            <a:off x="1206465" y="4530884"/>
            <a:ext cx="9802684" cy="954107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  <a:effectLst>
            <a:outerShdw blurRad="50800" dist="50800" dir="5400000" algn="ctr" rotWithShape="0">
              <a:schemeClr val="bg2">
                <a:lumMod val="75000"/>
              </a:scheme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RCT Treatment Period 12 months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Primary endpoint: placebo-adjusted % change in triglycerides at 6 months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Secondary endpoints include % change in other lipid parameters and acute pancreatitis</a:t>
            </a:r>
          </a:p>
        </p:txBody>
      </p:sp>
      <p:sp useBgFill="1">
        <p:nvSpPr>
          <p:cNvPr id="16" name="TextBox 15">
            <a:extLst>
              <a:ext uri="{FF2B5EF4-FFF2-40B4-BE49-F238E27FC236}">
                <a16:creationId xmlns:a16="http://schemas.microsoft.com/office/drawing/2014/main" id="{541CBA8B-E716-01B4-3660-A1F195AA59B4}"/>
              </a:ext>
            </a:extLst>
          </p:cNvPr>
          <p:cNvSpPr txBox="1"/>
          <p:nvPr/>
        </p:nvSpPr>
        <p:spPr>
          <a:xfrm>
            <a:off x="4548247" y="1017471"/>
            <a:ext cx="3119120" cy="1107996"/>
          </a:xfrm>
          <a:prstGeom prst="rect">
            <a:avLst/>
          </a:prstGeom>
          <a:ln w="25400">
            <a:solidFill>
              <a:schemeClr val="tx1"/>
            </a:solidFill>
          </a:ln>
          <a:effectLst>
            <a:outerShdw blurRad="50800" dist="50800" dir="5400000" algn="ctr" rotWithShape="0">
              <a:schemeClr val="accent6">
                <a:lumMod val="10000"/>
                <a:lumOff val="9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Severe HTG</a:t>
            </a:r>
          </a:p>
          <a:p>
            <a:pPr algn="ctr"/>
            <a:r>
              <a:rPr lang="en-US" sz="1600" b="1" dirty="0"/>
              <a:t>(</a:t>
            </a:r>
            <a:r>
              <a:rPr lang="en-US" sz="1600" b="1" u="sng" dirty="0"/>
              <a:t>&gt;</a:t>
            </a:r>
            <a:r>
              <a:rPr lang="en-US" sz="1600" b="1" dirty="0"/>
              <a:t>500 mg/dL at 2 time points</a:t>
            </a:r>
          </a:p>
          <a:p>
            <a:pPr algn="ctr"/>
            <a:r>
              <a:rPr lang="en-US" sz="1600" b="1" dirty="0"/>
              <a:t>on background therapy</a:t>
            </a:r>
          </a:p>
          <a:p>
            <a:pPr algn="ctr"/>
            <a:r>
              <a:rPr lang="en-US" sz="1600" b="1" dirty="0"/>
              <a:t>(N=1061)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881057-6F0A-692E-F206-B6E10D076BAC}"/>
              </a:ext>
            </a:extLst>
          </p:cNvPr>
          <p:cNvCxnSpPr>
            <a:cxnSpLocks/>
            <a:stCxn id="16" idx="2"/>
          </p:cNvCxnSpPr>
          <p:nvPr/>
        </p:nvCxnSpPr>
        <p:spPr>
          <a:xfrm flipH="1" flipV="1">
            <a:off x="6096000" y="2051292"/>
            <a:ext cx="11807" cy="74175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ED2ED0-D717-6902-58EA-971B8E8133EF}"/>
              </a:ext>
            </a:extLst>
          </p:cNvPr>
          <p:cNvCxnSpPr>
            <a:cxnSpLocks/>
          </p:cNvCxnSpPr>
          <p:nvPr/>
        </p:nvCxnSpPr>
        <p:spPr>
          <a:xfrm>
            <a:off x="3748475" y="2358787"/>
            <a:ext cx="47186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EE70FDA-FB0F-5BFA-5A18-9B97CDE4CD5E}"/>
              </a:ext>
            </a:extLst>
          </p:cNvPr>
          <p:cNvSpPr txBox="1"/>
          <p:nvPr/>
        </p:nvSpPr>
        <p:spPr>
          <a:xfrm>
            <a:off x="5252721" y="2389268"/>
            <a:ext cx="1717036" cy="277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Randomized 1:1:1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304214-E529-8875-BE8B-EF5BE6F6503E}"/>
              </a:ext>
            </a:extLst>
          </p:cNvPr>
          <p:cNvSpPr txBox="1"/>
          <p:nvPr/>
        </p:nvSpPr>
        <p:spPr>
          <a:xfrm>
            <a:off x="5422103" y="2807850"/>
            <a:ext cx="1371408" cy="1200329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accent4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Olezarsen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50 mg SC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Q4W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(N=354)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1166CE-7BC9-7999-A34A-D8D60018975E}"/>
              </a:ext>
            </a:extLst>
          </p:cNvPr>
          <p:cNvSpPr txBox="1"/>
          <p:nvPr/>
        </p:nvSpPr>
        <p:spPr>
          <a:xfrm>
            <a:off x="3163040" y="2807850"/>
            <a:ext cx="1249680" cy="1200329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accent4"/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n-US" b="1" dirty="0"/>
          </a:p>
          <a:p>
            <a:pPr algn="ctr"/>
            <a:r>
              <a:rPr lang="en-US" b="1" dirty="0"/>
              <a:t>Placebo</a:t>
            </a:r>
          </a:p>
          <a:p>
            <a:pPr algn="ctr"/>
            <a:r>
              <a:rPr lang="en-US" b="1" dirty="0"/>
              <a:t>(N=356)</a:t>
            </a:r>
          </a:p>
          <a:p>
            <a:pPr algn="ctr"/>
            <a:endParaRPr lang="en-US" b="1" dirty="0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5A53F59-538A-153D-3FE8-C2343CECF146}"/>
              </a:ext>
            </a:extLst>
          </p:cNvPr>
          <p:cNvCxnSpPr>
            <a:cxnSpLocks/>
          </p:cNvCxnSpPr>
          <p:nvPr/>
        </p:nvCxnSpPr>
        <p:spPr>
          <a:xfrm>
            <a:off x="8506544" y="2346256"/>
            <a:ext cx="0" cy="2152957"/>
          </a:xfrm>
          <a:prstGeom prst="straightConnector1">
            <a:avLst/>
          </a:prstGeom>
          <a:ln>
            <a:solidFill>
              <a:schemeClr val="tx1">
                <a:alpha val="93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949176B-9328-8E18-D7FD-9635D5E76D2A}"/>
              </a:ext>
            </a:extLst>
          </p:cNvPr>
          <p:cNvSpPr txBox="1"/>
          <p:nvPr/>
        </p:nvSpPr>
        <p:spPr>
          <a:xfrm>
            <a:off x="4760788" y="5912976"/>
            <a:ext cx="2694039" cy="748988"/>
          </a:xfrm>
          <a:prstGeom prst="rect">
            <a:avLst/>
          </a:prstGeom>
          <a:solidFill>
            <a:srgbClr val="99CCFF"/>
          </a:solidFill>
          <a:ln w="50800">
            <a:solidFill>
              <a:schemeClr val="tx1"/>
            </a:solidFill>
          </a:ln>
          <a:effectLst>
            <a:outerShdw blurRad="50800" dist="76200" dir="5400000" algn="t" rotWithShape="0">
              <a:schemeClr val="tx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2400" b="1" dirty="0">
                <a:solidFill>
                  <a:srgbClr val="000000"/>
                </a:solidFill>
                <a:latin typeface="Arial" panose="020B0604020202020204"/>
              </a:rPr>
              <a:t>CORE-OLE </a:t>
            </a:r>
            <a:endParaRPr lang="en-US" sz="1867" b="1" dirty="0">
              <a:solidFill>
                <a:srgbClr val="000000"/>
              </a:solidFill>
              <a:latin typeface="Arial" panose="020B0604020202020204"/>
            </a:endParaRPr>
          </a:p>
          <a:p>
            <a:pPr algn="ctr" defTabSz="609585"/>
            <a:r>
              <a:rPr lang="en-US" sz="1867" b="1" dirty="0">
                <a:solidFill>
                  <a:srgbClr val="000000"/>
                </a:solidFill>
                <a:latin typeface="Arial" panose="020B0604020202020204"/>
              </a:rPr>
              <a:t>Olezarsen 80 mg Q4W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305DFA-29EF-4462-0B8E-60E87B4B12B8}"/>
              </a:ext>
            </a:extLst>
          </p:cNvPr>
          <p:cNvSpPr txBox="1"/>
          <p:nvPr/>
        </p:nvSpPr>
        <p:spPr>
          <a:xfrm>
            <a:off x="7737385" y="2773717"/>
            <a:ext cx="1371408" cy="1200329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accent4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Olezarsen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80 mg SC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Q4W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(N=351)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C201BFA-DBBF-291B-3DFC-63BFBB9F9A30}"/>
              </a:ext>
            </a:extLst>
          </p:cNvPr>
          <p:cNvCxnSpPr/>
          <p:nvPr/>
        </p:nvCxnSpPr>
        <p:spPr>
          <a:xfrm>
            <a:off x="905691" y="5757210"/>
            <a:ext cx="106680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60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097F8-87A5-BD6A-C1C4-3A51DF7FF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z="1067" b="1" dirty="0"/>
              <a:t>Polygenic Risk Score for Abdominal Aortic Aneurysm in Patients with Cardiometabolic Disease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4E34198-B5A0-4CCB-69B2-D8B06FC9A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E35BBB0-73A1-954D-9854-C6F827AED934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36453B0-6F5C-6A40-8D7A-3EAB5965A011}"/>
              </a:ext>
            </a:extLst>
          </p:cNvPr>
          <p:cNvGrpSpPr/>
          <p:nvPr/>
        </p:nvGrpSpPr>
        <p:grpSpPr>
          <a:xfrm>
            <a:off x="121685" y="243932"/>
            <a:ext cx="1226563" cy="657232"/>
            <a:chOff x="2608796" y="637665"/>
            <a:chExt cx="919922" cy="492924"/>
          </a:xfrm>
        </p:grpSpPr>
        <p:pic>
          <p:nvPicPr>
            <p:cNvPr id="10" name="Picture 9" descr="A logo with a letter and a swirly design&#10;&#10;AI-generated content may be incorrect.">
              <a:extLst>
                <a:ext uri="{FF2B5EF4-FFF2-40B4-BE49-F238E27FC236}">
                  <a16:creationId xmlns:a16="http://schemas.microsoft.com/office/drawing/2014/main" id="{889518E3-BCDF-437C-7759-82D7523DC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08796" y="889066"/>
              <a:ext cx="919922" cy="241523"/>
            </a:xfrm>
            <a:prstGeom prst="rect">
              <a:avLst/>
            </a:prstGeom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2E96AC48-117C-6CA9-F24F-208E0ED37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621984" y="637665"/>
              <a:ext cx="768676" cy="219905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BFF31482-EFDF-7DC1-BD5E-06AFFE73B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188" y="202881"/>
            <a:ext cx="10041625" cy="621243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Primary Endpoint: CORE-TIMI 72A and 72B</a:t>
            </a:r>
          </a:p>
        </p:txBody>
      </p:sp>
      <p:pic>
        <p:nvPicPr>
          <p:cNvPr id="16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F25ADACC-2F62-4B46-6E19-F3C9D43692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639" t="-6021" r="-369942" b="-2381"/>
          <a:stretch>
            <a:fillRect/>
          </a:stretch>
        </p:blipFill>
        <p:spPr>
          <a:xfrm>
            <a:off x="10731871" y="89463"/>
            <a:ext cx="2132227" cy="772320"/>
          </a:xfrm>
          <a:prstGeom prst="rect">
            <a:avLst/>
          </a:prstGeom>
        </p:spPr>
      </p:pic>
      <p:pic>
        <p:nvPicPr>
          <p:cNvPr id="18" name="Picture 2" descr="Image result for BWH Logo">
            <a:extLst>
              <a:ext uri="{FF2B5EF4-FFF2-40B4-BE49-F238E27FC236}">
                <a16:creationId xmlns:a16="http://schemas.microsoft.com/office/drawing/2014/main" id="{00846066-53E9-B947-79B2-F3658548C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9283" y="169538"/>
            <a:ext cx="594816" cy="69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4C028A6-880B-CE20-97FE-4B388ADA9C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503" t="13411" r="8503" b="11337"/>
          <a:stretch>
            <a:fillRect/>
          </a:stretch>
        </p:blipFill>
        <p:spPr>
          <a:xfrm>
            <a:off x="121685" y="1762934"/>
            <a:ext cx="6119675" cy="312128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4E7C98F-81D2-3A77-4D54-73A673919E0E}"/>
              </a:ext>
            </a:extLst>
          </p:cNvPr>
          <p:cNvSpPr txBox="1"/>
          <p:nvPr/>
        </p:nvSpPr>
        <p:spPr>
          <a:xfrm>
            <a:off x="1319702" y="1156134"/>
            <a:ext cx="37236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CORE-TIMI 72A</a:t>
            </a:r>
            <a:endParaRPr lang="en-US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3EC85D-D662-DC5A-0D89-5C3C9D5D2E83}"/>
              </a:ext>
            </a:extLst>
          </p:cNvPr>
          <p:cNvSpPr txBox="1"/>
          <p:nvPr/>
        </p:nvSpPr>
        <p:spPr>
          <a:xfrm>
            <a:off x="7457531" y="1156134"/>
            <a:ext cx="37236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CORE2-TIMI 72B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A7D583-90A4-5F34-CD8D-38F1E4D03416}"/>
              </a:ext>
            </a:extLst>
          </p:cNvPr>
          <p:cNvSpPr txBox="1"/>
          <p:nvPr/>
        </p:nvSpPr>
        <p:spPr>
          <a:xfrm>
            <a:off x="5897332" y="6549628"/>
            <a:ext cx="62636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Marston NA, et al. N Engl J Med. 2026;394(5):429-41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8A87994-F101-774F-D99F-EEF2E7668237}"/>
              </a:ext>
            </a:extLst>
          </p:cNvPr>
          <p:cNvSpPr txBox="1"/>
          <p:nvPr/>
        </p:nvSpPr>
        <p:spPr>
          <a:xfrm>
            <a:off x="498057" y="5182538"/>
            <a:ext cx="11486606" cy="1200329"/>
          </a:xfrm>
          <a:prstGeom prst="rect">
            <a:avLst/>
          </a:prstGeom>
          <a:solidFill>
            <a:srgbClr val="FFFF00"/>
          </a:solidFill>
          <a:ln w="38100" cmpd="dbl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/>
              <a:t>Among patients with severe hypertriglyceridemia, olezarsen:</a:t>
            </a:r>
          </a:p>
          <a:p>
            <a:pPr marL="339725" lvl="1" indent="-227013">
              <a:buFont typeface="Arial" panose="020B0604020202020204" pitchFamily="34" charset="0"/>
              <a:buChar char="•"/>
              <a:tabLst>
                <a:tab pos="339725" algn="l"/>
              </a:tabLst>
            </a:pPr>
            <a:r>
              <a:rPr lang="en-US" sz="2400" dirty="0"/>
              <a:t>Lowered triglycerides by up to 72% c/w placebo on top of conventional therapies</a:t>
            </a:r>
          </a:p>
          <a:p>
            <a:pPr marL="339725" lvl="1" indent="-227013">
              <a:buFont typeface="Arial" panose="020B0604020202020204" pitchFamily="34" charset="0"/>
              <a:buChar char="•"/>
              <a:tabLst>
                <a:tab pos="339725" algn="l"/>
              </a:tabLst>
            </a:pPr>
            <a:r>
              <a:rPr lang="en-US" sz="2400" dirty="0"/>
              <a:t>Resulted in &gt;85% of patients achieving TG levels below 500 mg/dL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510EAF-2CFF-DB5B-6D91-BE0352A7EFBB}"/>
              </a:ext>
            </a:extLst>
          </p:cNvPr>
          <p:cNvSpPr txBox="1"/>
          <p:nvPr/>
        </p:nvSpPr>
        <p:spPr>
          <a:xfrm>
            <a:off x="2428568" y="2861187"/>
            <a:ext cx="84557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EC766C"/>
                </a:solidFill>
              </a:rPr>
              <a:t>-62.9%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645B4D-B619-1C19-6D4F-508DC04025AE}"/>
              </a:ext>
            </a:extLst>
          </p:cNvPr>
          <p:cNvSpPr txBox="1"/>
          <p:nvPr/>
        </p:nvSpPr>
        <p:spPr>
          <a:xfrm>
            <a:off x="3751006" y="2812937"/>
            <a:ext cx="84557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-72.2%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A4FFB9-50C2-4E5D-69A8-FA9F1746F6EE}"/>
              </a:ext>
            </a:extLst>
          </p:cNvPr>
          <p:cNvGrpSpPr/>
          <p:nvPr/>
        </p:nvGrpSpPr>
        <p:grpSpPr>
          <a:xfrm>
            <a:off x="6447591" y="1762934"/>
            <a:ext cx="5743520" cy="3121280"/>
            <a:chOff x="6447591" y="1762934"/>
            <a:chExt cx="5743520" cy="312128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4153300-F340-2588-2520-FBA8F938A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3372" t="13816" r="8488" b="11524"/>
            <a:stretch>
              <a:fillRect/>
            </a:stretch>
          </p:blipFill>
          <p:spPr>
            <a:xfrm>
              <a:off x="6447591" y="1762934"/>
              <a:ext cx="5743520" cy="312128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E2E2B3-14A4-36E5-0710-24660445E014}"/>
                </a:ext>
              </a:extLst>
            </p:cNvPr>
            <p:cNvSpPr txBox="1"/>
            <p:nvPr/>
          </p:nvSpPr>
          <p:spPr>
            <a:xfrm>
              <a:off x="8473778" y="3090446"/>
              <a:ext cx="845573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EC766C"/>
                  </a:solidFill>
                </a:rPr>
                <a:t>-49.2%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B32EA1-5AB1-CD4E-B4A0-9A6E737D1DEF}"/>
                </a:ext>
              </a:extLst>
            </p:cNvPr>
            <p:cNvSpPr txBox="1"/>
            <p:nvPr/>
          </p:nvSpPr>
          <p:spPr>
            <a:xfrm>
              <a:off x="9811689" y="3148448"/>
              <a:ext cx="65471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C00000"/>
                  </a:solidFill>
                </a:rPr>
                <a:t>-54.5%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4262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C32FF-9875-DB58-9CD1-31D2FEE6C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7D30D52-5013-AEA2-E2B5-9D9D40D11A68}"/>
              </a:ext>
            </a:extLst>
          </p:cNvPr>
          <p:cNvSpPr/>
          <p:nvPr/>
        </p:nvSpPr>
        <p:spPr>
          <a:xfrm>
            <a:off x="0" y="6225246"/>
            <a:ext cx="12191111" cy="6327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74B0CBE-2634-F55F-AB2C-69C234DCFE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09" t="35901" r="29475" b="8999"/>
          <a:stretch>
            <a:fillRect/>
          </a:stretch>
        </p:blipFill>
        <p:spPr>
          <a:xfrm>
            <a:off x="818605" y="1950811"/>
            <a:ext cx="7894095" cy="40902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E97FF-D000-4464-3D6D-D94849BF4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820" y="210681"/>
            <a:ext cx="9986360" cy="62124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Acute Pancreatitis</a:t>
            </a:r>
            <a:br>
              <a:rPr lang="en-US" dirty="0"/>
            </a:br>
            <a:r>
              <a:rPr lang="en-US" sz="2000" b="0" i="1" cap="none" dirty="0">
                <a:latin typeface="+mn-lt"/>
              </a:rPr>
              <a:t>Pooled analysis across both trials and doses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80F7F4E-1F59-0831-E814-44E981EC8F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09585"/>
            <a:fld id="{0E35BBB0-73A1-954D-9854-C6F827AED934}" type="slidenum">
              <a:rPr lang="en-US">
                <a:solidFill>
                  <a:srgbClr val="FFFFFF"/>
                </a:solidFill>
                <a:latin typeface="Arial" panose="020B0604020202020204"/>
              </a:rPr>
              <a:pPr defTabSz="609585"/>
              <a:t>5</a:t>
            </a:fld>
            <a:endParaRPr lang="en-US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9935C4-15A5-876A-B080-45BCBF0B4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7082743"/>
            <a:ext cx="7340815" cy="365125"/>
          </a:xfrm>
        </p:spPr>
        <p:txBody>
          <a:bodyPr/>
          <a:lstStyle/>
          <a:p>
            <a:pPr defTabSz="609585"/>
            <a:r>
              <a:rPr lang="en-US" b="1" dirty="0">
                <a:solidFill>
                  <a:srgbClr val="FFFFFF"/>
                </a:solidFill>
                <a:latin typeface="Arial" panose="020B0604020202020204"/>
              </a:rPr>
              <a:t>Olezarsen in Patients with Severe Hypertriglyceridemia: CORE-TIMI 72a and CORE2-TIMI 72b</a:t>
            </a:r>
            <a:endParaRPr lang="en-US" dirty="0">
              <a:solidFill>
                <a:srgbClr val="FFFFFF"/>
              </a:solidFill>
              <a:latin typeface="Arial" panose="020B060402020202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8B4AEB-837C-C4B4-4FCE-16D27D138A97}"/>
              </a:ext>
            </a:extLst>
          </p:cNvPr>
          <p:cNvGrpSpPr/>
          <p:nvPr/>
        </p:nvGrpSpPr>
        <p:grpSpPr>
          <a:xfrm>
            <a:off x="121685" y="243932"/>
            <a:ext cx="1226563" cy="657232"/>
            <a:chOff x="2608796" y="637665"/>
            <a:chExt cx="919922" cy="492924"/>
          </a:xfrm>
        </p:grpSpPr>
        <p:pic>
          <p:nvPicPr>
            <p:cNvPr id="10" name="Picture 9" descr="A logo with a letter and a swirly design&#10;&#10;AI-generated content may be incorrect.">
              <a:extLst>
                <a:ext uri="{FF2B5EF4-FFF2-40B4-BE49-F238E27FC236}">
                  <a16:creationId xmlns:a16="http://schemas.microsoft.com/office/drawing/2014/main" id="{207FCB52-693A-2CE0-DD44-38774104D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8796" y="889066"/>
              <a:ext cx="919922" cy="241523"/>
            </a:xfrm>
            <a:prstGeom prst="rect">
              <a:avLst/>
            </a:prstGeom>
          </p:spPr>
        </p:pic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3D66EFE3-2245-697E-187C-2A472EC9E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2621984" y="637665"/>
              <a:ext cx="768676" cy="219905"/>
            </a:xfrm>
            <a:prstGeom prst="rect">
              <a:avLst/>
            </a:prstGeom>
          </p:spPr>
        </p:pic>
      </p:grpSp>
      <p:pic>
        <p:nvPicPr>
          <p:cNvPr id="21" name="Picture 2" descr="Image result for BWH Logo">
            <a:extLst>
              <a:ext uri="{FF2B5EF4-FFF2-40B4-BE49-F238E27FC236}">
                <a16:creationId xmlns:a16="http://schemas.microsoft.com/office/drawing/2014/main" id="{69DC4E57-722A-8101-E987-EEB86A758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AB2BD6-A360-D6F0-FDB7-ED5A6D14D304}"/>
              </a:ext>
            </a:extLst>
          </p:cNvPr>
          <p:cNvSpPr txBox="1"/>
          <p:nvPr/>
        </p:nvSpPr>
        <p:spPr>
          <a:xfrm>
            <a:off x="8790039" y="5295286"/>
            <a:ext cx="3231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1200" i="1" dirty="0">
                <a:latin typeface="Arial" panose="020B0604020202020204"/>
              </a:rPr>
              <a:t>ARR, Absolute Risk Reduction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72C15C-0888-49A7-D2A4-3BC3C40674F0}"/>
              </a:ext>
            </a:extLst>
          </p:cNvPr>
          <p:cNvSpPr txBox="1"/>
          <p:nvPr/>
        </p:nvSpPr>
        <p:spPr>
          <a:xfrm>
            <a:off x="8097520" y="6578357"/>
            <a:ext cx="40634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Marston NA, et al. N Engl J Med. 2026;394(5):429-41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435690-B08C-CFE4-A9FE-E82A2F230834}"/>
              </a:ext>
            </a:extLst>
          </p:cNvPr>
          <p:cNvSpPr txBox="1"/>
          <p:nvPr/>
        </p:nvSpPr>
        <p:spPr>
          <a:xfrm>
            <a:off x="9259164" y="3075980"/>
            <a:ext cx="2198333" cy="1754326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ARR in incidence of total events</a:t>
            </a:r>
          </a:p>
          <a:p>
            <a:pPr algn="ctr"/>
            <a:r>
              <a:rPr lang="en-US" b="1" dirty="0"/>
              <a:t>= 5.2%</a:t>
            </a:r>
          </a:p>
          <a:p>
            <a:pPr algn="ctr"/>
            <a:endParaRPr lang="en-US" b="1" dirty="0"/>
          </a:p>
          <a:p>
            <a:pPr algn="ctr"/>
            <a:r>
              <a:rPr lang="en-US" b="1" u="sng" dirty="0"/>
              <a:t>NNT over 1 year</a:t>
            </a:r>
          </a:p>
          <a:p>
            <a:pPr algn="ctr"/>
            <a:r>
              <a:rPr lang="en-US" b="1" dirty="0"/>
              <a:t>= 20</a:t>
            </a:r>
          </a:p>
        </p:txBody>
      </p:sp>
      <p:pic>
        <p:nvPicPr>
          <p:cNvPr id="11" name="Picture 10" descr="A red and grey text&#10;&#10;AI-generated content may be incorrect.">
            <a:extLst>
              <a:ext uri="{FF2B5EF4-FFF2-40B4-BE49-F238E27FC236}">
                <a16:creationId xmlns:a16="http://schemas.microsoft.com/office/drawing/2014/main" id="{991B3306-1E55-9FAF-3E34-16D5595A83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6802" y="2119682"/>
            <a:ext cx="1304847" cy="4660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5FEE0-0393-99D5-DA9B-0B0B1FAF489D}"/>
              </a:ext>
            </a:extLst>
          </p:cNvPr>
          <p:cNvSpPr txBox="1"/>
          <p:nvPr/>
        </p:nvSpPr>
        <p:spPr>
          <a:xfrm rot="16200000">
            <a:off x="-834149" y="3455474"/>
            <a:ext cx="33410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Pancreatitis Cumulative Incidence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CFF282-51A8-9EAF-BE8E-247DCEEDF295}"/>
              </a:ext>
            </a:extLst>
          </p:cNvPr>
          <p:cNvSpPr txBox="1"/>
          <p:nvPr/>
        </p:nvSpPr>
        <p:spPr>
          <a:xfrm>
            <a:off x="7083964" y="2091080"/>
            <a:ext cx="178023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Placebo (n=356)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Olezarsen (n=705)</a:t>
            </a:r>
          </a:p>
        </p:txBody>
      </p:sp>
    </p:spTree>
    <p:extLst>
      <p:ext uri="{BB962C8B-B14F-4D97-AF65-F5344CB8AC3E}">
        <p14:creationId xmlns:p14="http://schemas.microsoft.com/office/powerpoint/2010/main" val="3283464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33AA6A2-B88D-384D-55EE-3CDFE147F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A7A2B-07E9-8250-D7B5-BC19CD148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1616" y="147518"/>
            <a:ext cx="9104960" cy="62124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Patient Disposition</a:t>
            </a:r>
            <a:br>
              <a:rPr lang="en-US" dirty="0"/>
            </a:b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CORE-TIMI 72a &amp; CORE2-TIMI 72b -&gt; CORE OLE</a:t>
            </a:r>
            <a:endParaRPr lang="en-US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flowchart of a patient's life&#10;&#10;AI-generated content may be incorrect.">
            <a:extLst>
              <a:ext uri="{FF2B5EF4-FFF2-40B4-BE49-F238E27FC236}">
                <a16:creationId xmlns:a16="http://schemas.microsoft.com/office/drawing/2014/main" id="{9D078C02-861E-6669-2347-62E34490F6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0952"/>
          <a:stretch>
            <a:fillRect/>
          </a:stretch>
        </p:blipFill>
        <p:spPr>
          <a:xfrm>
            <a:off x="1655930" y="1663722"/>
            <a:ext cx="10076332" cy="2188661"/>
          </a:xfrm>
          <a:prstGeom prst="rect">
            <a:avLst/>
          </a:prstGeom>
        </p:spPr>
      </p:pic>
      <p:pic>
        <p:nvPicPr>
          <p:cNvPr id="15" name="Picture 2" descr="Image result for BWH Logo">
            <a:extLst>
              <a:ext uri="{FF2B5EF4-FFF2-40B4-BE49-F238E27FC236}">
                <a16:creationId xmlns:a16="http://schemas.microsoft.com/office/drawing/2014/main" id="{A65BBA46-B72C-703A-4E58-1D6390F88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21235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C9C25A9-A762-01AC-7E58-EBB152B0C8FB}"/>
              </a:ext>
            </a:extLst>
          </p:cNvPr>
          <p:cNvCxnSpPr>
            <a:cxnSpLocks/>
          </p:cNvCxnSpPr>
          <p:nvPr/>
        </p:nvCxnSpPr>
        <p:spPr>
          <a:xfrm>
            <a:off x="2852057" y="3866992"/>
            <a:ext cx="2112235" cy="1614392"/>
          </a:xfrm>
          <a:prstGeom prst="straightConnector1">
            <a:avLst/>
          </a:prstGeom>
          <a:ln w="63500"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rgbClr val="7030A0"/>
                </a:gs>
                <a:gs pos="100000">
                  <a:srgbClr val="7030A0"/>
                </a:gs>
                <a:gs pos="71000">
                  <a:srgbClr val="AC91C1"/>
                </a:gs>
                <a:gs pos="98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CEE5ED1-C30F-C655-1C08-37B39DA813CA}"/>
              </a:ext>
            </a:extLst>
          </p:cNvPr>
          <p:cNvCxnSpPr>
            <a:cxnSpLocks/>
          </p:cNvCxnSpPr>
          <p:nvPr/>
        </p:nvCxnSpPr>
        <p:spPr>
          <a:xfrm>
            <a:off x="6694096" y="3823166"/>
            <a:ext cx="0" cy="1578502"/>
          </a:xfrm>
          <a:prstGeom prst="straightConnector1">
            <a:avLst/>
          </a:prstGeom>
          <a:ln w="63500">
            <a:gradFill>
              <a:gsLst>
                <a:gs pos="0">
                  <a:srgbClr val="FF0000"/>
                </a:gs>
                <a:gs pos="100000">
                  <a:srgbClr val="7030A0"/>
                </a:gs>
                <a:gs pos="100000">
                  <a:srgbClr val="7030A0"/>
                </a:gs>
                <a:gs pos="75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291AF45-8DB6-F843-E3B0-0490C5454FBF}"/>
              </a:ext>
            </a:extLst>
          </p:cNvPr>
          <p:cNvCxnSpPr>
            <a:cxnSpLocks/>
          </p:cNvCxnSpPr>
          <p:nvPr/>
        </p:nvCxnSpPr>
        <p:spPr>
          <a:xfrm flipH="1">
            <a:off x="8522897" y="3866992"/>
            <a:ext cx="2013239" cy="1534676"/>
          </a:xfrm>
          <a:prstGeom prst="straightConnector1">
            <a:avLst/>
          </a:prstGeom>
          <a:ln w="63500">
            <a:gradFill>
              <a:gsLst>
                <a:gs pos="0">
                  <a:srgbClr val="00B0F0"/>
                </a:gs>
                <a:gs pos="100000">
                  <a:srgbClr val="99CCFF"/>
                </a:gs>
                <a:gs pos="100000">
                  <a:srgbClr val="7030A0"/>
                </a:gs>
                <a:gs pos="97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25491D2-E824-6857-6639-1A935BB12D02}"/>
              </a:ext>
            </a:extLst>
          </p:cNvPr>
          <p:cNvSpPr txBox="1"/>
          <p:nvPr/>
        </p:nvSpPr>
        <p:spPr>
          <a:xfrm>
            <a:off x="4964292" y="5481384"/>
            <a:ext cx="3558605" cy="1036309"/>
          </a:xfrm>
          <a:prstGeom prst="rect">
            <a:avLst/>
          </a:prstGeom>
          <a:solidFill>
            <a:srgbClr val="7030A0"/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2400" b="1" dirty="0">
                <a:solidFill>
                  <a:schemeClr val="bg1"/>
                </a:solidFill>
                <a:latin typeface="Arial" panose="020B0604020202020204"/>
              </a:rPr>
              <a:t>CORE-OLE </a:t>
            </a:r>
            <a:endParaRPr lang="en-US" sz="1867" b="1" dirty="0">
              <a:solidFill>
                <a:schemeClr val="bg1"/>
              </a:solidFill>
              <a:latin typeface="Arial" panose="020B0604020202020204"/>
            </a:endParaRPr>
          </a:p>
          <a:p>
            <a:pPr algn="ctr" defTabSz="609585"/>
            <a:r>
              <a:rPr lang="en-US" sz="1867" b="1" dirty="0">
                <a:solidFill>
                  <a:schemeClr val="bg1"/>
                </a:solidFill>
                <a:latin typeface="Arial" panose="020B0604020202020204"/>
              </a:rPr>
              <a:t>Olezarsen 80 mg Q4W</a:t>
            </a:r>
          </a:p>
          <a:p>
            <a:pPr algn="ctr" defTabSz="609585"/>
            <a:r>
              <a:rPr lang="en-US" sz="1867" b="1" dirty="0">
                <a:solidFill>
                  <a:schemeClr val="bg1"/>
                </a:solidFill>
                <a:latin typeface="Arial" panose="020B0604020202020204"/>
              </a:rPr>
              <a:t>n=885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E79593-10E8-D62D-3C69-AD206EE1F2D3}"/>
              </a:ext>
            </a:extLst>
          </p:cNvPr>
          <p:cNvSpPr txBox="1"/>
          <p:nvPr/>
        </p:nvSpPr>
        <p:spPr>
          <a:xfrm>
            <a:off x="8887619" y="4236741"/>
            <a:ext cx="1314885" cy="461665"/>
          </a:xfrm>
          <a:prstGeom prst="rect">
            <a:avLst/>
          </a:prstGeom>
          <a:solidFill>
            <a:srgbClr val="0070C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2400" b="1" dirty="0">
                <a:solidFill>
                  <a:schemeClr val="bg1"/>
                </a:solidFill>
                <a:latin typeface="Arial" panose="020B0604020202020204"/>
              </a:rPr>
              <a:t>n=291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18999F-D7F3-EE9D-51ED-A521EBE6D40C}"/>
              </a:ext>
            </a:extLst>
          </p:cNvPr>
          <p:cNvSpPr txBox="1"/>
          <p:nvPr/>
        </p:nvSpPr>
        <p:spPr>
          <a:xfrm>
            <a:off x="6043183" y="4236741"/>
            <a:ext cx="1314885" cy="461665"/>
          </a:xfrm>
          <a:prstGeom prst="rect">
            <a:avLst/>
          </a:prstGeom>
          <a:solidFill>
            <a:srgbClr val="FF00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2400" b="1" dirty="0">
                <a:solidFill>
                  <a:schemeClr val="bg1"/>
                </a:solidFill>
                <a:latin typeface="Arial" panose="020B0604020202020204"/>
              </a:rPr>
              <a:t>n=298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08B3FB-685E-6A18-80B8-1AFAFCEF6A0E}"/>
              </a:ext>
            </a:extLst>
          </p:cNvPr>
          <p:cNvSpPr txBox="1"/>
          <p:nvPr/>
        </p:nvSpPr>
        <p:spPr>
          <a:xfrm>
            <a:off x="3098718" y="4236741"/>
            <a:ext cx="1314885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2400" b="1" dirty="0">
                <a:latin typeface="Arial" panose="020B0604020202020204"/>
              </a:rPr>
              <a:t>n=296*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F33677-9FF8-ECCE-8FD8-23D8FC290790}"/>
              </a:ext>
            </a:extLst>
          </p:cNvPr>
          <p:cNvSpPr txBox="1"/>
          <p:nvPr/>
        </p:nvSpPr>
        <p:spPr>
          <a:xfrm>
            <a:off x="153917" y="3235943"/>
            <a:ext cx="149907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2400" b="1" dirty="0">
                <a:latin typeface="Arial" panose="020B0604020202020204"/>
              </a:rPr>
              <a:t>Year 0-1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74D437-65CF-9054-DCA7-F3E65AA594B4}"/>
              </a:ext>
            </a:extLst>
          </p:cNvPr>
          <p:cNvSpPr txBox="1"/>
          <p:nvPr/>
        </p:nvSpPr>
        <p:spPr>
          <a:xfrm>
            <a:off x="49230" y="5775112"/>
            <a:ext cx="1708450" cy="461665"/>
          </a:xfrm>
          <a:prstGeom prst="rect">
            <a:avLst/>
          </a:prstGeom>
          <a:solidFill>
            <a:srgbClr val="7030A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2400" b="1" dirty="0">
                <a:solidFill>
                  <a:schemeClr val="bg1"/>
                </a:solidFill>
                <a:latin typeface="Arial" panose="020B0604020202020204"/>
              </a:rPr>
              <a:t>Years 1-3+</a:t>
            </a:r>
          </a:p>
        </p:txBody>
      </p:sp>
      <p:pic>
        <p:nvPicPr>
          <p:cNvPr id="41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20714995-E9E8-D941-5087-48B16B7A02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639" t="-6021" r="-369942" b="-2381"/>
          <a:stretch>
            <a:fillRect/>
          </a:stretch>
        </p:blipFill>
        <p:spPr>
          <a:xfrm>
            <a:off x="10416911" y="6990"/>
            <a:ext cx="2132227" cy="7723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02A54C-77F4-E58A-1789-AA246C959021}"/>
              </a:ext>
            </a:extLst>
          </p:cNvPr>
          <p:cNvSpPr txBox="1"/>
          <p:nvPr/>
        </p:nvSpPr>
        <p:spPr>
          <a:xfrm>
            <a:off x="24779" y="6577283"/>
            <a:ext cx="38249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*1 patient in placebo arm did not receive olezarsen in OLE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4FC0A0-B3ED-DB5F-4028-6C4E186C425E}"/>
              </a:ext>
            </a:extLst>
          </p:cNvPr>
          <p:cNvSpPr txBox="1"/>
          <p:nvPr/>
        </p:nvSpPr>
        <p:spPr>
          <a:xfrm>
            <a:off x="8615235" y="5584039"/>
            <a:ext cx="3388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1600" dirty="0"/>
              <a:t>Planned duration </a:t>
            </a:r>
            <a:r>
              <a:rPr lang="en-US" sz="1600" u="sng" dirty="0"/>
              <a:t>&gt;</a:t>
            </a:r>
            <a:r>
              <a:rPr lang="en-US" sz="1600" dirty="0"/>
              <a:t> 2 yrs of OLE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1600" dirty="0"/>
              <a:t>Rx compliance 98% at 10 months (IQR 6-13 mths)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1A5C22-DD8D-28C0-5558-4E440FB26AF2}"/>
              </a:ext>
            </a:extLst>
          </p:cNvPr>
          <p:cNvSpPr txBox="1"/>
          <p:nvPr/>
        </p:nvSpPr>
        <p:spPr>
          <a:xfrm>
            <a:off x="172130" y="1446837"/>
            <a:ext cx="3082446" cy="954107"/>
          </a:xfrm>
          <a:prstGeom prst="rect">
            <a:avLst/>
          </a:prstGeom>
          <a:solidFill>
            <a:srgbClr val="FFFF00"/>
          </a:solidFill>
          <a:ln w="5080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u="sng" dirty="0"/>
              <a:t>Primary EP (Safety): </a:t>
            </a:r>
          </a:p>
          <a:p>
            <a:r>
              <a:rPr lang="en-US" dirty="0"/>
              <a:t>plt count, bleeding, </a:t>
            </a:r>
            <a:r>
              <a:rPr lang="en-US" dirty="0">
                <a:latin typeface="Symbol" panose="05050102010706020507" pitchFamily="18" charset="2"/>
              </a:rPr>
              <a:t>D</a:t>
            </a:r>
            <a:r>
              <a:rPr lang="en-US" dirty="0"/>
              <a:t> eGFR, urine microalb, LFTs</a:t>
            </a:r>
            <a:endParaRPr lang="en-US" sz="20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8232BE-D8C8-E84E-D9F2-89496609AC2B}"/>
              </a:ext>
            </a:extLst>
          </p:cNvPr>
          <p:cNvSpPr txBox="1"/>
          <p:nvPr/>
        </p:nvSpPr>
        <p:spPr>
          <a:xfrm>
            <a:off x="8788905" y="1436571"/>
            <a:ext cx="3215286" cy="677108"/>
          </a:xfrm>
          <a:prstGeom prst="rect">
            <a:avLst/>
          </a:prstGeom>
          <a:solidFill>
            <a:srgbClr val="FFFF99"/>
          </a:solidFill>
          <a:ln w="2540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u="sng" dirty="0"/>
              <a:t>Secondary EP (</a:t>
            </a:r>
            <a:r>
              <a:rPr lang="en-US" b="1" u="sng" dirty="0"/>
              <a:t>Efficacy</a:t>
            </a:r>
            <a:r>
              <a:rPr lang="en-US" sz="2000" b="1" u="sng" dirty="0"/>
              <a:t>): </a:t>
            </a:r>
          </a:p>
          <a:p>
            <a:r>
              <a:rPr lang="en-US" dirty="0">
                <a:latin typeface="Symbol" panose="05050102010706020507" pitchFamily="18" charset="2"/>
              </a:rPr>
              <a:t>D</a:t>
            </a:r>
            <a:r>
              <a:rPr lang="en-US" dirty="0"/>
              <a:t> lipids, acute pancreatitis </a:t>
            </a:r>
            <a:endParaRPr lang="en-US" sz="20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B66106-B537-413B-AC67-7AD48E1F79FF}"/>
              </a:ext>
            </a:extLst>
          </p:cNvPr>
          <p:cNvSpPr txBox="1"/>
          <p:nvPr/>
        </p:nvSpPr>
        <p:spPr>
          <a:xfrm>
            <a:off x="8804584" y="2164492"/>
            <a:ext cx="3215286" cy="584775"/>
          </a:xfrm>
          <a:prstGeom prst="rect">
            <a:avLst/>
          </a:prstGeom>
          <a:solidFill>
            <a:srgbClr val="FFFFCC"/>
          </a:solidFill>
          <a:ln w="1270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b="1" u="sng" dirty="0"/>
              <a:t>Exploratory EP: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measures of glycemia, hepatic fat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66ADB51-14A3-CF51-6B03-31B4A71688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714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4" grpId="0" animBg="1"/>
      <p:bldP spid="25" grpId="0" animBg="1"/>
      <p:bldP spid="32" grpId="0" animBg="1"/>
      <p:bldP spid="6" grpId="0"/>
      <p:bldP spid="29" grpId="0" animBg="1"/>
      <p:bldP spid="33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FD6CE7-9D5E-20AA-2B75-8F6B057F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64E7F-D220-8AEC-E067-7BE93F4D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96859"/>
            <a:ext cx="12191110" cy="1077218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Baseline characteristics OF OLE Population </a:t>
            </a:r>
            <a:br>
              <a:rPr lang="en-US" sz="2800" dirty="0"/>
            </a:br>
            <a:r>
              <a:rPr lang="en-US" sz="2800" dirty="0"/>
              <a:t>at Randomization into PARENT RCT</a:t>
            </a:r>
            <a:r>
              <a:rPr lang="en-US" sz="2800" cap="none" dirty="0"/>
              <a:t>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06A5112-375D-97E7-19F3-E0F8748509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35BBB0-73A1-954D-9854-C6F827AED934}" type="slidenum">
              <a:rPr kumimoji="0" lang="en-US" sz="10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DF2756A-31B1-1FAA-EF65-4FAE6E14F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6" y="6391863"/>
            <a:ext cx="7340815" cy="365125"/>
          </a:xfrm>
        </p:spPr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Olezarsen in Patients with Severe Hypertriglyceridemia: CORE-TIMI 72a and CORE2-TIMI 72b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81FCCDA-7752-1609-1895-6E5DD60D1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677659"/>
              </p:ext>
            </p:extLst>
          </p:nvPr>
        </p:nvGraphicFramePr>
        <p:xfrm>
          <a:off x="3115657" y="2003185"/>
          <a:ext cx="5960687" cy="4401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2292">
                  <a:extLst>
                    <a:ext uri="{9D8B030D-6E8A-4147-A177-3AD203B41FA5}">
                      <a16:colId xmlns:a16="http://schemas.microsoft.com/office/drawing/2014/main" val="3857081554"/>
                    </a:ext>
                  </a:extLst>
                </a:gridCol>
                <a:gridCol w="2198395">
                  <a:extLst>
                    <a:ext uri="{9D8B030D-6E8A-4147-A177-3AD203B41FA5}">
                      <a16:colId xmlns:a16="http://schemas.microsoft.com/office/drawing/2014/main" val="2430116360"/>
                    </a:ext>
                  </a:extLst>
                </a:gridCol>
              </a:tblGrid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Age (yrs)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 [46, 61]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3021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Female sex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56047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Race/Ethnicity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642853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  White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89%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9031550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  Hispanic/Latino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1322607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Body Mass Index (kg/m</a:t>
                      </a:r>
                      <a:r>
                        <a:rPr lang="en-US" sz="2000" baseline="30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 [28,35]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180053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Diabetes mellitus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5299997"/>
                  </a:ext>
                </a:extLst>
              </a:tr>
              <a:tr h="33028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Triglycerides (mg/dL)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798 [593,1277]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110339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History of Pancreatitis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16%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441177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Any Lipid Lowering Therapy</a:t>
                      </a: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029038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  Statin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75%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921015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  Fibrate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63%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727952"/>
                  </a:ext>
                </a:extLst>
              </a:tr>
              <a:tr h="3392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  Omega-3 fatty acid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7320" marR="773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32%</a:t>
                      </a:r>
                    </a:p>
                  </a:txBody>
                  <a:tcPr marL="77320" marR="773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418311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49F24CF-92DB-89A2-EDF8-7456B492CADA}"/>
              </a:ext>
            </a:extLst>
          </p:cNvPr>
          <p:cNvSpPr txBox="1"/>
          <p:nvPr/>
        </p:nvSpPr>
        <p:spPr>
          <a:xfrm>
            <a:off x="2908282" y="6504670"/>
            <a:ext cx="67940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Continuous variables </a:t>
            </a:r>
            <a:r>
              <a:rPr lang="en-US" sz="1100" dirty="0">
                <a:solidFill>
                  <a:srgbClr val="000000"/>
                </a:solidFill>
                <a:latin typeface="Arial" panose="020B0604020202020204"/>
              </a:rPr>
              <a:t>shown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as median [</a:t>
            </a:r>
            <a:r>
              <a:rPr lang="en-US" sz="1100" dirty="0">
                <a:solidFill>
                  <a:srgbClr val="000000"/>
                </a:solidFill>
                <a:latin typeface="Arial" panose="020B0604020202020204"/>
              </a:rPr>
              <a:t>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QR] 		Baseline variables balanced by treatment arm </a:t>
            </a:r>
          </a:p>
        </p:txBody>
      </p:sp>
      <p:pic>
        <p:nvPicPr>
          <p:cNvPr id="6" name="Picture 2" descr="Image result for BWH Logo">
            <a:extLst>
              <a:ext uri="{FF2B5EF4-FFF2-40B4-BE49-F238E27FC236}">
                <a16:creationId xmlns:a16="http://schemas.microsoft.com/office/drawing/2014/main" id="{A293DE63-00D0-2BCD-3FF6-10A248705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0189F5B3-4500-C577-A4B2-02266C300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FA863B-AC5A-20E2-60D3-95ED7876C894}"/>
              </a:ext>
            </a:extLst>
          </p:cNvPr>
          <p:cNvSpPr txBox="1"/>
          <p:nvPr/>
        </p:nvSpPr>
        <p:spPr>
          <a:xfrm>
            <a:off x="10069417" y="6643171"/>
            <a:ext cx="2121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Preliminary data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C6ADD9-E39C-712D-B335-D12AA1B6ACF5}"/>
              </a:ext>
            </a:extLst>
          </p:cNvPr>
          <p:cNvGrpSpPr/>
          <p:nvPr/>
        </p:nvGrpSpPr>
        <p:grpSpPr>
          <a:xfrm>
            <a:off x="9076344" y="4021388"/>
            <a:ext cx="2925640" cy="1077218"/>
            <a:chOff x="9076344" y="3913236"/>
            <a:chExt cx="2925640" cy="107721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6ADBDE9-37AA-AB60-9A8B-276D9F3DDA73}"/>
                </a:ext>
              </a:extLst>
            </p:cNvPr>
            <p:cNvSpPr txBox="1"/>
            <p:nvPr/>
          </p:nvSpPr>
          <p:spPr>
            <a:xfrm>
              <a:off x="9299228" y="3913236"/>
              <a:ext cx="27027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u="sng" dirty="0"/>
                <a:t> At time of entry into OLE   </a:t>
              </a:r>
            </a:p>
            <a:p>
              <a:r>
                <a:rPr lang="en-US" sz="1600" dirty="0"/>
                <a:t>Placebo 	   611 [418, 1163]</a:t>
              </a:r>
            </a:p>
            <a:p>
              <a:r>
                <a:rPr lang="en-US" sz="1600" dirty="0"/>
                <a:t>Ole 50 mg  199 [127,336]</a:t>
              </a:r>
            </a:p>
            <a:p>
              <a:r>
                <a:rPr lang="en-US" sz="1600" dirty="0"/>
                <a:t>Ole 80 mg  149 [103, 311]</a:t>
              </a:r>
            </a:p>
          </p:txBody>
        </p:sp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112794E5-80D8-DB6A-698A-3E683949C9DA}"/>
                </a:ext>
              </a:extLst>
            </p:cNvPr>
            <p:cNvSpPr/>
            <p:nvPr/>
          </p:nvSpPr>
          <p:spPr>
            <a:xfrm>
              <a:off x="9076344" y="3923069"/>
              <a:ext cx="445768" cy="1057554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Picture 2">
            <a:extLst>
              <a:ext uri="{FF2B5EF4-FFF2-40B4-BE49-F238E27FC236}">
                <a16:creationId xmlns:a16="http://schemas.microsoft.com/office/drawing/2014/main" id="{7DF2F160-DD4B-9D7F-28CA-9BB7134E11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0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C09F4-732B-40BD-F5D7-E05F15D20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08DC27-F32A-6CEF-1CE4-5A514C8DA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57"/>
          <a:stretch>
            <a:fillRect/>
          </a:stretch>
        </p:blipFill>
        <p:spPr bwMode="auto">
          <a:xfrm>
            <a:off x="1870841" y="1105625"/>
            <a:ext cx="8276497" cy="543507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2F87C7-ACE0-3211-4983-8F9A58285F6A}"/>
              </a:ext>
            </a:extLst>
          </p:cNvPr>
          <p:cNvSpPr txBox="1"/>
          <p:nvPr/>
        </p:nvSpPr>
        <p:spPr>
          <a:xfrm>
            <a:off x="1099721" y="6569621"/>
            <a:ext cx="9505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*Baseline prior to start of CORE-TIMI 72a and CORE-TIMI 72b    		Error bars show the standard error of the mean</a:t>
            </a:r>
          </a:p>
        </p:txBody>
      </p:sp>
      <p:pic>
        <p:nvPicPr>
          <p:cNvPr id="12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382D2AFB-C5B0-1EDF-7805-C3B782C00F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7B16A4F-2420-348E-02A6-CC7B81BE9D0A}"/>
              </a:ext>
            </a:extLst>
          </p:cNvPr>
          <p:cNvSpPr txBox="1">
            <a:spLocks/>
          </p:cNvSpPr>
          <p:nvPr/>
        </p:nvSpPr>
        <p:spPr>
          <a:xfrm>
            <a:off x="1746720" y="144413"/>
            <a:ext cx="9104960" cy="621243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500" b="1" i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2667" dirty="0">
                <a:solidFill>
                  <a:srgbClr val="000000"/>
                </a:solidFill>
                <a:latin typeface="Arial Black" panose="020B0A04020102020204"/>
              </a:rPr>
              <a:t>Mean % Change IN baseline* Triglycerides through ole Week 53</a:t>
            </a:r>
          </a:p>
        </p:txBody>
      </p:sp>
      <p:pic>
        <p:nvPicPr>
          <p:cNvPr id="18" name="Picture 2" descr="Image result for BWH Logo">
            <a:extLst>
              <a:ext uri="{FF2B5EF4-FFF2-40B4-BE49-F238E27FC236}">
                <a16:creationId xmlns:a16="http://schemas.microsoft.com/office/drawing/2014/main" id="{ABFBCF3A-7095-E074-D0F9-877AC4CD2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4323" y="204028"/>
            <a:ext cx="594816" cy="69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F014487-46D1-C1BB-3F9D-E3E91D1743AB}"/>
              </a:ext>
            </a:extLst>
          </p:cNvPr>
          <p:cNvSpPr txBox="1"/>
          <p:nvPr/>
        </p:nvSpPr>
        <p:spPr>
          <a:xfrm>
            <a:off x="5040892" y="2041608"/>
            <a:ext cx="3490114" cy="1200329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 dirty="0"/>
              <a:t>Achieved TGs at OLE Week 53</a:t>
            </a:r>
          </a:p>
          <a:p>
            <a:r>
              <a:rPr lang="en-US" b="1" dirty="0"/>
              <a:t>Median [IQR]	135 [90, 250]</a:t>
            </a:r>
          </a:p>
          <a:p>
            <a:r>
              <a:rPr lang="en-US" b="1" dirty="0"/>
              <a:t>&lt;500 mg/dL	90%</a:t>
            </a:r>
          </a:p>
          <a:p>
            <a:r>
              <a:rPr lang="en-US" b="1" dirty="0"/>
              <a:t>&lt;150 mg/dL	58%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2496DC-3475-7874-2B93-7DED66DE5022}"/>
              </a:ext>
            </a:extLst>
          </p:cNvPr>
          <p:cNvSpPr txBox="1"/>
          <p:nvPr/>
        </p:nvSpPr>
        <p:spPr>
          <a:xfrm>
            <a:off x="10069417" y="6643171"/>
            <a:ext cx="2121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/>
              <a:t>Preliminary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734D63-979A-BE68-0FE3-8AF06ACCD68B}"/>
              </a:ext>
            </a:extLst>
          </p:cNvPr>
          <p:cNvSpPr txBox="1"/>
          <p:nvPr/>
        </p:nvSpPr>
        <p:spPr>
          <a:xfrm>
            <a:off x="3202933" y="5506098"/>
            <a:ext cx="851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I-----RCT----I------------------Open Label Extension-------------------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350E301-6D44-3A9A-E5FF-23086DBF3EBA}"/>
              </a:ext>
            </a:extLst>
          </p:cNvPr>
          <p:cNvCxnSpPr/>
          <p:nvPr/>
        </p:nvCxnSpPr>
        <p:spPr>
          <a:xfrm>
            <a:off x="9527467" y="5710269"/>
            <a:ext cx="9148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>
            <a:extLst>
              <a:ext uri="{FF2B5EF4-FFF2-40B4-BE49-F238E27FC236}">
                <a16:creationId xmlns:a16="http://schemas.microsoft.com/office/drawing/2014/main" id="{AD8F88C8-D971-1833-F5BB-93918E9D58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31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1E3E70-93F3-1C65-ED12-7E75FC85F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DB90321E-9C35-3EEE-7D71-152CC7ABC060}"/>
              </a:ext>
            </a:extLst>
          </p:cNvPr>
          <p:cNvGrpSpPr/>
          <p:nvPr/>
        </p:nvGrpSpPr>
        <p:grpSpPr>
          <a:xfrm>
            <a:off x="650126" y="4293094"/>
            <a:ext cx="4089283" cy="2435566"/>
            <a:chOff x="650126" y="4347686"/>
            <a:chExt cx="4089283" cy="2435566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C78A9AE-47F7-647D-7B9A-A4259C9A6549}"/>
                </a:ext>
              </a:extLst>
            </p:cNvPr>
            <p:cNvGrpSpPr/>
            <p:nvPr/>
          </p:nvGrpSpPr>
          <p:grpSpPr>
            <a:xfrm>
              <a:off x="650126" y="4347686"/>
              <a:ext cx="4053953" cy="2435566"/>
              <a:chOff x="650126" y="4421256"/>
              <a:chExt cx="4053953" cy="2435566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7D11ED31-D486-ABDF-380D-796E14DE6D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923"/>
              <a:stretch>
                <a:fillRect/>
              </a:stretch>
            </p:blipFill>
            <p:spPr>
              <a:xfrm>
                <a:off x="699768" y="4421256"/>
                <a:ext cx="4004311" cy="1984061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6C922A5E-9F22-C214-2D42-C81FB39266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84020" r="10678"/>
              <a:stretch>
                <a:fillRect/>
              </a:stretch>
            </p:blipFill>
            <p:spPr>
              <a:xfrm>
                <a:off x="650126" y="6395157"/>
                <a:ext cx="4053953" cy="461665"/>
              </a:xfrm>
              <a:prstGeom prst="rect">
                <a:avLst/>
              </a:prstGeom>
            </p:spPr>
          </p:pic>
        </p:grp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4D355B4-C476-86A3-47AB-A74A7DF5D1B5}"/>
                </a:ext>
              </a:extLst>
            </p:cNvPr>
            <p:cNvSpPr/>
            <p:nvPr/>
          </p:nvSpPr>
          <p:spPr>
            <a:xfrm>
              <a:off x="4595486" y="6106159"/>
              <a:ext cx="143923" cy="2154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0B5C3B-3EE1-2A7B-F9DC-8791EAA2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520" y="203255"/>
            <a:ext cx="9104960" cy="62124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Secondary Lipid Endpoints</a:t>
            </a:r>
            <a:br>
              <a:rPr lang="en-US" dirty="0"/>
            </a:br>
            <a:r>
              <a:rPr lang="en-US" sz="2200" cap="none" dirty="0">
                <a:latin typeface="+mn-lt"/>
              </a:rPr>
              <a:t>Mean % Changes from RCT Baseline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EB5FFF-3ED7-2D3B-118E-819125FF92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609585"/>
            <a:fld id="{0E35BBB0-73A1-954D-9854-C6F827AED934}" type="slidenum">
              <a:rPr lang="en-US">
                <a:solidFill>
                  <a:srgbClr val="FFFFFF"/>
                </a:solidFill>
                <a:latin typeface="Arial" panose="020B0604020202020204"/>
              </a:rPr>
              <a:pPr defTabSz="609585"/>
              <a:t>9</a:t>
            </a:fld>
            <a:endParaRPr lang="en-US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501099-7C79-DE00-6483-F92D27EA0816}"/>
              </a:ext>
            </a:extLst>
          </p:cNvPr>
          <p:cNvSpPr txBox="1"/>
          <p:nvPr/>
        </p:nvSpPr>
        <p:spPr>
          <a:xfrm>
            <a:off x="7721431" y="2570917"/>
            <a:ext cx="189468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09585"/>
            <a:endParaRPr lang="en-US" sz="2400" dirty="0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15" name="Picture 2" descr="Image result for BWH Logo">
            <a:extLst>
              <a:ext uri="{FF2B5EF4-FFF2-40B4-BE49-F238E27FC236}">
                <a16:creationId xmlns:a16="http://schemas.microsoft.com/office/drawing/2014/main" id="{A05563D3-0B9C-22F0-FD20-492F079D6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828" y="329317"/>
            <a:ext cx="427669" cy="4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Placeholder 7" descr="A red and black logo&#10;&#10;AI-generated content may be incorrect.">
            <a:extLst>
              <a:ext uri="{FF2B5EF4-FFF2-40B4-BE49-F238E27FC236}">
                <a16:creationId xmlns:a16="http://schemas.microsoft.com/office/drawing/2014/main" id="{76F08130-6B34-873F-D361-5692EE613EC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20639" t="-6021" r="-369942" b="-2381"/>
          <a:stretch>
            <a:fillRect/>
          </a:stretch>
        </p:blipFill>
        <p:spPr>
          <a:xfrm>
            <a:off x="10416911" y="123953"/>
            <a:ext cx="2132227" cy="772320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0E0BD827-187B-FE18-728F-3BAA35FD7A50}"/>
              </a:ext>
            </a:extLst>
          </p:cNvPr>
          <p:cNvGrpSpPr/>
          <p:nvPr/>
        </p:nvGrpSpPr>
        <p:grpSpPr>
          <a:xfrm>
            <a:off x="685456" y="1284432"/>
            <a:ext cx="4164030" cy="2888721"/>
            <a:chOff x="685456" y="1339024"/>
            <a:chExt cx="4164030" cy="2888721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87867B43-1CD1-7987-1A1B-CB2359866078}"/>
                </a:ext>
              </a:extLst>
            </p:cNvPr>
            <p:cNvGrpSpPr/>
            <p:nvPr/>
          </p:nvGrpSpPr>
          <p:grpSpPr>
            <a:xfrm>
              <a:off x="685456" y="1343439"/>
              <a:ext cx="4053953" cy="2884306"/>
              <a:chOff x="685456" y="1332929"/>
              <a:chExt cx="4053953" cy="2884306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049B8151-B715-0985-8A4B-7720B6BF85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84020" r="10678"/>
              <a:stretch>
                <a:fillRect/>
              </a:stretch>
            </p:blipFill>
            <p:spPr>
              <a:xfrm>
                <a:off x="685456" y="3755570"/>
                <a:ext cx="4053953" cy="461665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E9B9AF9B-B237-5822-7428-1C928E728F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alphaModFix/>
              </a:blip>
              <a:srcRect r="10970"/>
              <a:stretch>
                <a:fillRect/>
              </a:stretch>
            </p:blipFill>
            <p:spPr>
              <a:xfrm>
                <a:off x="699768" y="1332929"/>
                <a:ext cx="4029131" cy="2419158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961A42-E031-6DC5-D988-FEED0C3BA378}"/>
                </a:ext>
              </a:extLst>
            </p:cNvPr>
            <p:cNvSpPr txBox="1"/>
            <p:nvPr/>
          </p:nvSpPr>
          <p:spPr>
            <a:xfrm>
              <a:off x="1415406" y="1339024"/>
              <a:ext cx="34340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Apolipoprotein C-III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BE7390D-78CB-176F-F877-4BBE1736C66F}"/>
              </a:ext>
            </a:extLst>
          </p:cNvPr>
          <p:cNvGrpSpPr/>
          <p:nvPr/>
        </p:nvGrpSpPr>
        <p:grpSpPr>
          <a:xfrm>
            <a:off x="6789201" y="1284432"/>
            <a:ext cx="4067634" cy="2888720"/>
            <a:chOff x="6187318" y="1339024"/>
            <a:chExt cx="4067634" cy="2888720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B2C0FEB-0DFD-E5D1-C1C4-EEFD34D1FE9E}"/>
                </a:ext>
              </a:extLst>
            </p:cNvPr>
            <p:cNvGrpSpPr/>
            <p:nvPr/>
          </p:nvGrpSpPr>
          <p:grpSpPr>
            <a:xfrm>
              <a:off x="6187318" y="1351385"/>
              <a:ext cx="4067634" cy="2876359"/>
              <a:chOff x="6187318" y="1351385"/>
              <a:chExt cx="4067634" cy="2876359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640B5C9D-92DC-27AD-5290-4B0857186D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87318" y="1351385"/>
                <a:ext cx="3937872" cy="2876359"/>
              </a:xfrm>
              <a:prstGeom prst="rect">
                <a:avLst/>
              </a:prstGeom>
            </p:spPr>
          </p:pic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AF44A4DF-3EE7-03E8-101A-B47967EC82AC}"/>
                  </a:ext>
                </a:extLst>
              </p:cNvPr>
              <p:cNvSpPr/>
              <p:nvPr/>
            </p:nvSpPr>
            <p:spPr>
              <a:xfrm>
                <a:off x="10038682" y="3429000"/>
                <a:ext cx="173016" cy="2545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121D93F9-2DEB-78AF-9FAA-518050004CD0}"/>
                  </a:ext>
                </a:extLst>
              </p:cNvPr>
              <p:cNvSpPr/>
              <p:nvPr/>
            </p:nvSpPr>
            <p:spPr>
              <a:xfrm>
                <a:off x="10081936" y="3301703"/>
                <a:ext cx="173016" cy="2545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F4C124-F389-549F-23BF-7C4F910EBCB4}"/>
                </a:ext>
              </a:extLst>
            </p:cNvPr>
            <p:cNvSpPr txBox="1"/>
            <p:nvPr/>
          </p:nvSpPr>
          <p:spPr>
            <a:xfrm>
              <a:off x="6667253" y="1339024"/>
              <a:ext cx="34340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VLDL-Cholesterol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5B6FBB0-88E1-9829-85A1-216702E9596E}"/>
              </a:ext>
            </a:extLst>
          </p:cNvPr>
          <p:cNvSpPr txBox="1"/>
          <p:nvPr/>
        </p:nvSpPr>
        <p:spPr>
          <a:xfrm>
            <a:off x="1415406" y="4303965"/>
            <a:ext cx="3434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Non-HDL-Cholesterol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682F456-E8C3-9825-9B7D-53844A20AE5A}"/>
              </a:ext>
            </a:extLst>
          </p:cNvPr>
          <p:cNvGrpSpPr/>
          <p:nvPr/>
        </p:nvGrpSpPr>
        <p:grpSpPr>
          <a:xfrm>
            <a:off x="6697884" y="4334528"/>
            <a:ext cx="4158951" cy="2466498"/>
            <a:chOff x="6096001" y="4366738"/>
            <a:chExt cx="4039147" cy="2466498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5592644D-3CA4-9603-0B44-4BACAEAE127F}"/>
                </a:ext>
              </a:extLst>
            </p:cNvPr>
            <p:cNvGrpSpPr/>
            <p:nvPr/>
          </p:nvGrpSpPr>
          <p:grpSpPr>
            <a:xfrm>
              <a:off x="6096001" y="4467176"/>
              <a:ext cx="4029190" cy="1914902"/>
              <a:chOff x="6187319" y="4645245"/>
              <a:chExt cx="3937871" cy="1736834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35AA72DA-01A6-EA57-E9E5-E32FC172FA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t="14594" r="723"/>
              <a:stretch>
                <a:fillRect/>
              </a:stretch>
            </p:blipFill>
            <p:spPr>
              <a:xfrm>
                <a:off x="6187319" y="4645245"/>
                <a:ext cx="3808020" cy="1736834"/>
              </a:xfrm>
              <a:prstGeom prst="rect">
                <a:avLst/>
              </a:prstGeom>
            </p:spPr>
          </p:pic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252ACD74-00C9-8631-5905-5FBBF6982345}"/>
                  </a:ext>
                </a:extLst>
              </p:cNvPr>
              <p:cNvSpPr/>
              <p:nvPr/>
            </p:nvSpPr>
            <p:spPr>
              <a:xfrm>
                <a:off x="9952174" y="5342759"/>
                <a:ext cx="173016" cy="35384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89F70B3-2DF7-6AB1-252D-45E46E864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84020" r="10678"/>
            <a:stretch>
              <a:fillRect/>
            </a:stretch>
          </p:blipFill>
          <p:spPr>
            <a:xfrm>
              <a:off x="6169009" y="6371571"/>
              <a:ext cx="3874152" cy="461665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04213C3-2B1E-FE5E-C204-ED32F88408D1}"/>
                </a:ext>
              </a:extLst>
            </p:cNvPr>
            <p:cNvSpPr txBox="1"/>
            <p:nvPr/>
          </p:nvSpPr>
          <p:spPr>
            <a:xfrm>
              <a:off x="6691110" y="4366738"/>
              <a:ext cx="34340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Apolipoprotein B</a:t>
              </a:r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BE2F9A71-DE76-8735-CD64-276F57643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923" b="95145"/>
            <a:stretch>
              <a:fillRect/>
            </a:stretch>
          </p:blipFill>
          <p:spPr>
            <a:xfrm>
              <a:off x="6111788" y="4371890"/>
              <a:ext cx="4023360" cy="96782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EED12F9-3B94-42FF-BAA6-BE4F551CBFEB}"/>
              </a:ext>
            </a:extLst>
          </p:cNvPr>
          <p:cNvGrpSpPr/>
          <p:nvPr/>
        </p:nvGrpSpPr>
        <p:grpSpPr>
          <a:xfrm>
            <a:off x="4889141" y="1483288"/>
            <a:ext cx="1779473" cy="828454"/>
            <a:chOff x="4603543" y="1604715"/>
            <a:chExt cx="1582054" cy="710839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BB1CADF9-0911-5133-0945-2B3F37AC4D4D}"/>
                </a:ext>
              </a:extLst>
            </p:cNvPr>
            <p:cNvCxnSpPr>
              <a:cxnSpLocks/>
            </p:cNvCxnSpPr>
            <p:nvPr/>
          </p:nvCxnSpPr>
          <p:spPr>
            <a:xfrm>
              <a:off x="4603543" y="1739134"/>
              <a:ext cx="365760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88F7CFD-ABF0-BA15-163C-C1BB4E51825D}"/>
                </a:ext>
              </a:extLst>
            </p:cNvPr>
            <p:cNvSpPr/>
            <p:nvPr/>
          </p:nvSpPr>
          <p:spPr>
            <a:xfrm>
              <a:off x="4739462" y="1683757"/>
              <a:ext cx="100899" cy="11035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86DC92B-98D4-E5A8-4A00-C150DA2346B7}"/>
                </a:ext>
              </a:extLst>
            </p:cNvPr>
            <p:cNvSpPr txBox="1"/>
            <p:nvPr/>
          </p:nvSpPr>
          <p:spPr>
            <a:xfrm>
              <a:off x="4888032" y="1604715"/>
              <a:ext cx="129545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rgbClr val="0070C0"/>
                  </a:solidFill>
                </a:rPr>
                <a:t>Placebo--&gt; Ole 80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DD86DF0-1DBF-0814-CD8D-BECC0F633679}"/>
                </a:ext>
              </a:extLst>
            </p:cNvPr>
            <p:cNvCxnSpPr/>
            <p:nvPr/>
          </p:nvCxnSpPr>
          <p:spPr>
            <a:xfrm>
              <a:off x="4604599" y="1882075"/>
              <a:ext cx="365760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9AEDACE-E9ED-6B5A-1FC2-D390286A2C80}"/>
                </a:ext>
              </a:extLst>
            </p:cNvPr>
            <p:cNvSpPr txBox="1"/>
            <p:nvPr/>
          </p:nvSpPr>
          <p:spPr>
            <a:xfrm>
              <a:off x="4889088" y="1747656"/>
              <a:ext cx="129545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rgbClr val="FF0000"/>
                  </a:solidFill>
                </a:rPr>
                <a:t>Ole 50   --&gt; Ole 80</a:t>
              </a:r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EA1F12BE-DB03-D48C-E350-B73B605E7D0D}"/>
                </a:ext>
              </a:extLst>
            </p:cNvPr>
            <p:cNvCxnSpPr>
              <a:cxnSpLocks/>
            </p:cNvCxnSpPr>
            <p:nvPr/>
          </p:nvCxnSpPr>
          <p:spPr>
            <a:xfrm>
              <a:off x="4605654" y="2034475"/>
              <a:ext cx="365760" cy="0"/>
            </a:xfrm>
            <a:prstGeom prst="line">
              <a:avLst/>
            </a:prstGeom>
            <a:ln w="25400">
              <a:solidFill>
                <a:srgbClr val="00B05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BA66067-6305-C74C-E257-18B9DACC0916}"/>
                </a:ext>
              </a:extLst>
            </p:cNvPr>
            <p:cNvSpPr txBox="1"/>
            <p:nvPr/>
          </p:nvSpPr>
          <p:spPr>
            <a:xfrm>
              <a:off x="4890143" y="1900056"/>
              <a:ext cx="129545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solidFill>
                    <a:srgbClr val="00B050"/>
                  </a:solidFill>
                </a:rPr>
                <a:t>Ole 80   --&gt; Ole 80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D8213DA-48F0-F512-68FF-5AF23CA01873}"/>
              </a:ext>
            </a:extLst>
          </p:cNvPr>
          <p:cNvSpPr txBox="1"/>
          <p:nvPr/>
        </p:nvSpPr>
        <p:spPr>
          <a:xfrm>
            <a:off x="10069417" y="6643171"/>
            <a:ext cx="2121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/>
              <a:t>Preliminary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980C2-0817-41ED-4B26-62AE9B2EC82B}"/>
              </a:ext>
            </a:extLst>
          </p:cNvPr>
          <p:cNvSpPr txBox="1"/>
          <p:nvPr/>
        </p:nvSpPr>
        <p:spPr>
          <a:xfrm>
            <a:off x="2853457" y="2311742"/>
            <a:ext cx="1804358" cy="67710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91440" tIns="91440" rIns="91440" bIns="91440" rtlCol="0">
            <a:spAutoFit/>
          </a:bodyPr>
          <a:lstStyle/>
          <a:p>
            <a:pPr algn="ctr"/>
            <a:r>
              <a:rPr lang="en-US" sz="1600" b="1" dirty="0"/>
              <a:t>At OLE Week 53</a:t>
            </a:r>
          </a:p>
          <a:p>
            <a:pPr algn="ctr"/>
            <a:r>
              <a:rPr lang="en-US" sz="1600" b="1" dirty="0">
                <a:latin typeface="Symbol" panose="05050102010706020507" pitchFamily="18" charset="2"/>
              </a:rPr>
              <a:t>D</a:t>
            </a:r>
            <a:r>
              <a:rPr lang="en-US" sz="1600" b="1" dirty="0"/>
              <a:t> -87% (-91,-79)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E5BAF1-C447-A81B-771F-D3F728DD602E}"/>
              </a:ext>
            </a:extLst>
          </p:cNvPr>
          <p:cNvSpPr txBox="1"/>
          <p:nvPr/>
        </p:nvSpPr>
        <p:spPr>
          <a:xfrm>
            <a:off x="8922033" y="2311742"/>
            <a:ext cx="1803297" cy="67710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91440" tIns="91440" rIns="91440" bIns="91440" rtlCol="0">
            <a:spAutoFit/>
          </a:bodyPr>
          <a:lstStyle/>
          <a:p>
            <a:pPr algn="ctr"/>
            <a:r>
              <a:rPr lang="en-US" sz="1600" b="1" dirty="0"/>
              <a:t>At OLE Week 53</a:t>
            </a:r>
          </a:p>
          <a:p>
            <a:pPr algn="ctr"/>
            <a:r>
              <a:rPr lang="en-US" sz="1600" b="1" dirty="0">
                <a:latin typeface="Symbol" panose="05050102010706020507" pitchFamily="18" charset="2"/>
              </a:rPr>
              <a:t>D</a:t>
            </a:r>
            <a:r>
              <a:rPr lang="en-US" sz="1600" b="1" dirty="0"/>
              <a:t> -78% (-85,-67)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DC7143-ADAC-CA67-6EE2-C1E157BADFCC}"/>
              </a:ext>
            </a:extLst>
          </p:cNvPr>
          <p:cNvSpPr txBox="1"/>
          <p:nvPr/>
        </p:nvSpPr>
        <p:spPr>
          <a:xfrm>
            <a:off x="2853457" y="4768682"/>
            <a:ext cx="1804358" cy="67710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91440" tIns="91440" rIns="91440" bIns="91440" rtlCol="0">
            <a:spAutoFit/>
          </a:bodyPr>
          <a:lstStyle/>
          <a:p>
            <a:pPr algn="ctr"/>
            <a:r>
              <a:rPr lang="en-US" sz="1600" b="1" dirty="0"/>
              <a:t>At OLE Week 53</a:t>
            </a:r>
          </a:p>
          <a:p>
            <a:pPr algn="ctr"/>
            <a:r>
              <a:rPr lang="en-US" sz="1600" b="1" dirty="0">
                <a:latin typeface="Symbol" panose="05050102010706020507" pitchFamily="18" charset="2"/>
              </a:rPr>
              <a:t>D</a:t>
            </a:r>
            <a:r>
              <a:rPr lang="en-US" sz="1600" b="1" dirty="0"/>
              <a:t> -38% (-56,-19)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AAFF35-3E95-E08A-8F9F-F1F1E65604B7}"/>
              </a:ext>
            </a:extLst>
          </p:cNvPr>
          <p:cNvSpPr txBox="1"/>
          <p:nvPr/>
        </p:nvSpPr>
        <p:spPr>
          <a:xfrm>
            <a:off x="8922033" y="5393254"/>
            <a:ext cx="1803297" cy="67710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91440" tIns="91440" rIns="91440" bIns="91440" rtlCol="0">
            <a:spAutoFit/>
          </a:bodyPr>
          <a:lstStyle/>
          <a:p>
            <a:pPr algn="ctr"/>
            <a:r>
              <a:rPr lang="en-US" sz="1600" b="1" dirty="0"/>
              <a:t>At OLE Week 53</a:t>
            </a:r>
          </a:p>
          <a:p>
            <a:pPr algn="ctr"/>
            <a:r>
              <a:rPr lang="en-US" sz="1600" b="1" dirty="0">
                <a:latin typeface="Symbol" panose="05050102010706020507" pitchFamily="18" charset="2"/>
              </a:rPr>
              <a:t>D</a:t>
            </a:r>
            <a:r>
              <a:rPr lang="en-US" sz="1600" b="1" dirty="0"/>
              <a:t> -12% (-30,+3)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569597D-9D1F-49EF-247E-8D45D93BC2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2"/>
          <a:stretch>
            <a:fillRect/>
          </a:stretch>
        </p:blipFill>
        <p:spPr bwMode="auto">
          <a:xfrm>
            <a:off x="139269" y="195524"/>
            <a:ext cx="1883495" cy="409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8C7848-8913-99FA-5A18-11B793E29298}"/>
              </a:ext>
            </a:extLst>
          </p:cNvPr>
          <p:cNvSpPr txBox="1"/>
          <p:nvPr/>
        </p:nvSpPr>
        <p:spPr>
          <a:xfrm>
            <a:off x="4951254" y="1794673"/>
            <a:ext cx="273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B05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15027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3" grpId="0" animBg="1"/>
      <p:bldP spid="16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ark Background">
  <a:themeElements>
    <a:clrScheme name="American Heart Association">
      <a:dk1>
        <a:srgbClr val="000000"/>
      </a:dk1>
      <a:lt1>
        <a:srgbClr val="FFFFFF"/>
      </a:lt1>
      <a:dk2>
        <a:srgbClr val="2E2C2C"/>
      </a:dk2>
      <a:lt2>
        <a:srgbClr val="E8E8E8"/>
      </a:lt2>
      <a:accent1>
        <a:srgbClr val="C10E20"/>
      </a:accent1>
      <a:accent2>
        <a:srgbClr val="990000"/>
      </a:accent2>
      <a:accent3>
        <a:srgbClr val="000000"/>
      </a:accent3>
      <a:accent4>
        <a:srgbClr val="636466"/>
      </a:accent4>
      <a:accent5>
        <a:srgbClr val="E8E8E8"/>
      </a:accent5>
      <a:accent6>
        <a:srgbClr val="2E2C2C"/>
      </a:accent6>
      <a:hlink>
        <a:srgbClr val="C10E20"/>
      </a:hlink>
      <a:folHlink>
        <a:srgbClr val="99000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4034</TotalTime>
  <Words>1553</Words>
  <Application>Microsoft Office PowerPoint</Application>
  <PresentationFormat>Widescreen</PresentationFormat>
  <Paragraphs>317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Arial Black</vt:lpstr>
      <vt:lpstr>Calibri</vt:lpstr>
      <vt:lpstr>Courier New</vt:lpstr>
      <vt:lpstr>Symbol</vt:lpstr>
      <vt:lpstr>Office Theme</vt:lpstr>
      <vt:lpstr>Dark Background</vt:lpstr>
      <vt:lpstr>Long-term efficacy and safety of Olezarsen in patients with Severe Hypertriglyceridemia</vt:lpstr>
      <vt:lpstr>Background</vt:lpstr>
      <vt:lpstr>CORE-TIMI 72a &amp; CORE2-TIMI 72b</vt:lpstr>
      <vt:lpstr>Primary Endpoint: CORE-TIMI 72A and 72B</vt:lpstr>
      <vt:lpstr>Acute Pancreatitis Pooled analysis across both trials and doses</vt:lpstr>
      <vt:lpstr>Patient Disposition CORE-TIMI 72a &amp; CORE2-TIMI 72b -&gt; CORE OLE</vt:lpstr>
      <vt:lpstr>Baseline characteristics OF OLE Population  at Randomization into PARENT RCTs</vt:lpstr>
      <vt:lpstr>PowerPoint Presentation</vt:lpstr>
      <vt:lpstr>Secondary Lipid Endpoints Mean % Changes from RCT Baseline</vt:lpstr>
      <vt:lpstr>Primary Endpoints (Safety)</vt:lpstr>
      <vt:lpstr>Adverse events</vt:lpstr>
      <vt:lpstr>PowerPoint Presentation</vt:lpstr>
      <vt:lpstr>PowerPoint Presentation</vt:lpstr>
      <vt:lpstr>Summary &amp; 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Marston, Nicholas A.,MD, MPH</dc:creator>
  <cp:lastModifiedBy>Brennan, Catherine</cp:lastModifiedBy>
  <cp:revision>96</cp:revision>
  <dcterms:created xsi:type="dcterms:W3CDTF">2026-05-27T14:18:04Z</dcterms:created>
  <dcterms:modified xsi:type="dcterms:W3CDTF">2026-09-08T16:24:07Z</dcterms:modified>
</cp:coreProperties>
</file>